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"/>
  </p:notesMasterIdLst>
  <p:sldIdLst>
    <p:sldId id="266" r:id="rId2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7" autoAdjust="0"/>
    <p:restoredTop sz="94660"/>
  </p:normalViewPr>
  <p:slideViewPr>
    <p:cSldViewPr snapToGrid="0">
      <p:cViewPr>
        <p:scale>
          <a:sx n="100" d="100"/>
          <a:sy n="100" d="100"/>
        </p:scale>
        <p:origin x="-1248" y="148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7D6CE9-CA4D-4FAE-B498-2D087A676843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772528-F224-4243-80E1-0EDF3E3B4DC7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54213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93424A-D46F-4006-A749-71E3684DC983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723683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72"/>
            <a:ext cx="5829300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09612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09293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366189"/>
            <a:ext cx="1543050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366189"/>
            <a:ext cx="4514850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932079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55249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22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2575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133605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25136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2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2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72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72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63382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2725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1821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3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90" y="364071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3" y="1913471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3797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1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2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095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5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C4270-469C-4E40-95C6-75987BDBDD2B}" type="datetimeFigureOut">
              <a:rPr lang="en-CA" smtClean="0"/>
              <a:t>21-01-06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8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8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DA15B0-945E-433D-A837-15ED2EFDE0EC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06484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.jpeg"/><Relationship Id="rId1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microsoft.com/office/2007/relationships/hdphoto" Target="../media/hdphoto1.wdp"/><Relationship Id="rId6" Type="http://schemas.openxmlformats.org/officeDocument/2006/relationships/image" Target="../media/image3.png"/><Relationship Id="rId7" Type="http://schemas.microsoft.com/office/2007/relationships/hdphoto" Target="../media/hdphoto2.wdp"/><Relationship Id="rId8" Type="http://schemas.openxmlformats.org/officeDocument/2006/relationships/image" Target="../media/image4.png"/><Relationship Id="rId9" Type="http://schemas.microsoft.com/office/2007/relationships/hdphoto" Target="../media/hdphoto3.wdp"/><Relationship Id="rId10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467772" y="1209070"/>
            <a:ext cx="1914307" cy="312579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Needle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Fascicle sheath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Fascicle sheath remnant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Epidermis (adaxial)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Epidermis (abaxial)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Hypodermis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Mesophyll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Resin duct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Endodermis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Transfusion tissue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Vascular bundle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 smtClean="0">
                <a:latin typeface="+mj-lt"/>
                <a:cs typeface="Times New Roman"/>
              </a:rPr>
              <a:t>Primary xylem</a:t>
            </a:r>
            <a:endParaRPr lang="en-US" sz="11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smtClean="0">
                <a:latin typeface="+mj-lt"/>
                <a:cs typeface="Times New Roman"/>
              </a:rPr>
              <a:t>Primary phloem</a:t>
            </a:r>
            <a:endParaRPr lang="en-US" sz="1100" dirty="0">
              <a:latin typeface="+mj-lt"/>
              <a:cs typeface="Times New Roman"/>
            </a:endParaRP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Stoma</a:t>
            </a:r>
          </a:p>
          <a:p>
            <a:pPr marL="342900" indent="-342900">
              <a:lnSpc>
                <a:spcPct val="120000"/>
              </a:lnSpc>
              <a:buFont typeface="+mj-lt"/>
              <a:buAutoNum type="arabicPeriod"/>
            </a:pPr>
            <a:r>
              <a:rPr lang="en-US" sz="1100" dirty="0">
                <a:latin typeface="+mj-lt"/>
                <a:cs typeface="Times New Roman"/>
              </a:rPr>
              <a:t>Substomatal cavity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446C40B-7403-4C3B-9B50-E32C68F33375}"/>
              </a:ext>
            </a:extLst>
          </p:cNvPr>
          <p:cNvSpPr txBox="1"/>
          <p:nvPr/>
        </p:nvSpPr>
        <p:spPr>
          <a:xfrm>
            <a:off x="4190321" y="249779"/>
            <a:ext cx="246426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latin typeface="+mj-lt"/>
                <a:cs typeface="Times New Roman"/>
              </a:rPr>
              <a:t>Gymnosperm Leaf</a:t>
            </a:r>
          </a:p>
          <a:p>
            <a:pPr algn="ctr"/>
            <a:r>
              <a:rPr lang="en-US" i="1" dirty="0">
                <a:latin typeface="+mj-lt"/>
                <a:cs typeface="Times New Roman"/>
              </a:rPr>
              <a:t>Pinus</a:t>
            </a:r>
            <a:r>
              <a:rPr lang="en-US" dirty="0">
                <a:latin typeface="+mj-lt"/>
                <a:cs typeface="Times New Roman"/>
              </a:rPr>
              <a:t> (Pine)</a:t>
            </a:r>
          </a:p>
          <a:p>
            <a:pPr algn="ctr"/>
            <a:r>
              <a:rPr lang="en-US" sz="1600" dirty="0">
                <a:latin typeface="+mj-lt"/>
                <a:cs typeface="Times New Roman"/>
              </a:rPr>
              <a:t>Needle</a:t>
            </a:r>
          </a:p>
        </p:txBody>
      </p: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6C7BDEB3-44F6-4D56-A0CC-3C7925CAAEE4}"/>
              </a:ext>
            </a:extLst>
          </p:cNvPr>
          <p:cNvGrpSpPr/>
          <p:nvPr/>
        </p:nvGrpSpPr>
        <p:grpSpPr>
          <a:xfrm>
            <a:off x="5018590" y="4654056"/>
            <a:ext cx="1784915" cy="184723"/>
            <a:chOff x="4724400" y="4218920"/>
            <a:chExt cx="1784915" cy="184723"/>
          </a:xfrm>
        </p:grpSpPr>
        <p:sp>
          <p:nvSpPr>
            <p:cNvPr id="123" name="TextBox 122">
              <a:extLst>
                <a:ext uri="{FF2B5EF4-FFF2-40B4-BE49-F238E27FC236}">
                  <a16:creationId xmlns="" xmlns:a16="http://schemas.microsoft.com/office/drawing/2014/main" id="{E9925D29-D4C1-4187-852D-3464F29F9636}"/>
                </a:ext>
              </a:extLst>
            </p:cNvPr>
            <p:cNvSpPr txBox="1"/>
            <p:nvPr/>
          </p:nvSpPr>
          <p:spPr>
            <a:xfrm>
              <a:off x="4724401" y="4218920"/>
              <a:ext cx="1784914" cy="184666"/>
            </a:xfrm>
            <a:prstGeom prst="rect">
              <a:avLst/>
            </a:prstGeom>
            <a:solidFill>
              <a:schemeClr val="bg1"/>
            </a:solidFill>
            <a:ln w="31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600" dirty="0"/>
                <a:t>Horton Lai and Carol Wenzel.  2020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="" xmlns:a16="http://schemas.microsoft.com/office/drawing/2014/main" id="{EE49DE04-3AD4-4242-9AE9-A71B5848A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4400" y="4218920"/>
              <a:ext cx="524377" cy="184723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E1F26270-C2BC-4694-A371-8644B2CB6045}"/>
              </a:ext>
            </a:extLst>
          </p:cNvPr>
          <p:cNvGrpSpPr/>
          <p:nvPr/>
        </p:nvGrpSpPr>
        <p:grpSpPr>
          <a:xfrm>
            <a:off x="1375234" y="-1"/>
            <a:ext cx="2603252" cy="3207281"/>
            <a:chOff x="1375234" y="-1"/>
            <a:chExt cx="2603252" cy="3207281"/>
          </a:xfrm>
        </p:grpSpPr>
        <p:pic>
          <p:nvPicPr>
            <p:cNvPr id="3" name="Picture 2" descr="A picture containing bag, shirt&#10;&#10;Description automatically generated">
              <a:extLst>
                <a:ext uri="{FF2B5EF4-FFF2-40B4-BE49-F238E27FC236}">
                  <a16:creationId xmlns="" xmlns:a16="http://schemas.microsoft.com/office/drawing/2014/main" id="{6F90CAC1-8B87-4F3C-861A-D539D09310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5000"/>
                      </a14:imgEffect>
                      <a14:imgEffect>
                        <a14:brightnessContrast bright="2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352" t="19392" r="30492" b="16287"/>
            <a:stretch/>
          </p:blipFill>
          <p:spPr>
            <a:xfrm>
              <a:off x="1375234" y="-1"/>
              <a:ext cx="2603252" cy="3207281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="" xmlns:a16="http://schemas.microsoft.com/office/drawing/2014/main" id="{C9762CE9-876D-4436-BF72-6EDD4A0F5B0B}"/>
                </a:ext>
              </a:extLst>
            </p:cNvPr>
            <p:cNvSpPr txBox="1"/>
            <p:nvPr/>
          </p:nvSpPr>
          <p:spPr>
            <a:xfrm>
              <a:off x="3623316" y="233555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74" name="Straight Arrow Connector 73">
              <a:extLst>
                <a:ext uri="{FF2B5EF4-FFF2-40B4-BE49-F238E27FC236}">
                  <a16:creationId xmlns="" xmlns:a16="http://schemas.microsoft.com/office/drawing/2014/main" id="{C4B7ED26-D8FB-4F0B-BB74-0A84EB521A4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59592" y="2278875"/>
              <a:ext cx="152399" cy="14713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>
              <a:extLst>
                <a:ext uri="{FF2B5EF4-FFF2-40B4-BE49-F238E27FC236}">
                  <a16:creationId xmlns="" xmlns:a16="http://schemas.microsoft.com/office/drawing/2014/main" id="{F58C203A-663D-4515-A813-6C5923CC6845}"/>
                </a:ext>
              </a:extLst>
            </p:cNvPr>
            <p:cNvCxnSpPr>
              <a:cxnSpLocks/>
            </p:cNvCxnSpPr>
            <p:nvPr/>
          </p:nvCxnSpPr>
          <p:spPr>
            <a:xfrm>
              <a:off x="1691683" y="431567"/>
              <a:ext cx="72521" cy="19886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6D25ECFA-AF5F-44FD-A0EB-96AC374CE6B7}"/>
                </a:ext>
              </a:extLst>
            </p:cNvPr>
            <p:cNvSpPr txBox="1"/>
            <p:nvPr/>
          </p:nvSpPr>
          <p:spPr>
            <a:xfrm>
              <a:off x="1533114" y="22860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="" xmlns:a16="http://schemas.microsoft.com/office/drawing/2014/main" id="{7C469D20-D0E0-480C-A07A-583936A1E491}"/>
                </a:ext>
              </a:extLst>
            </p:cNvPr>
            <p:cNvCxnSpPr/>
            <p:nvPr/>
          </p:nvCxnSpPr>
          <p:spPr>
            <a:xfrm>
              <a:off x="3666600" y="3105511"/>
              <a:ext cx="2196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9760905B-675D-4393-A6CB-0BEB7ADE8C27}"/>
              </a:ext>
            </a:extLst>
          </p:cNvPr>
          <p:cNvGrpSpPr/>
          <p:nvPr/>
        </p:nvGrpSpPr>
        <p:grpSpPr>
          <a:xfrm>
            <a:off x="-1" y="3276856"/>
            <a:ext cx="3978486" cy="2742628"/>
            <a:chOff x="-1" y="3276856"/>
            <a:chExt cx="3978486" cy="2742628"/>
          </a:xfrm>
        </p:grpSpPr>
        <p:pic>
          <p:nvPicPr>
            <p:cNvPr id="8" name="Picture 7" descr="A picture containing rug&#10;&#10;Description automatically generated">
              <a:extLst>
                <a:ext uri="{FF2B5EF4-FFF2-40B4-BE49-F238E27FC236}">
                  <a16:creationId xmlns="" xmlns:a16="http://schemas.microsoft.com/office/drawing/2014/main" id="{E7F03E28-2BAF-4E79-8F21-0406B74B81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49" t="18257" r="11469" b="14371"/>
            <a:stretch/>
          </p:blipFill>
          <p:spPr>
            <a:xfrm>
              <a:off x="-1" y="3331293"/>
              <a:ext cx="3978486" cy="2688191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="" xmlns:a16="http://schemas.microsoft.com/office/drawing/2014/main" id="{EA1A6EC7-D55D-4B3A-AC1F-0990B83FE860}"/>
                </a:ext>
              </a:extLst>
            </p:cNvPr>
            <p:cNvSpPr txBox="1"/>
            <p:nvPr/>
          </p:nvSpPr>
          <p:spPr>
            <a:xfrm>
              <a:off x="3231079" y="42626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="" xmlns:a16="http://schemas.microsoft.com/office/drawing/2014/main" id="{25173148-45DC-4E4C-B724-512F7367ED65}"/>
                </a:ext>
              </a:extLst>
            </p:cNvPr>
            <p:cNvSpPr txBox="1"/>
            <p:nvPr/>
          </p:nvSpPr>
          <p:spPr>
            <a:xfrm>
              <a:off x="2684584" y="36403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12" name="Right Brace 111">
              <a:extLst>
                <a:ext uri="{FF2B5EF4-FFF2-40B4-BE49-F238E27FC236}">
                  <a16:creationId xmlns="" xmlns:a16="http://schemas.microsoft.com/office/drawing/2014/main" id="{2BE58B75-8EB9-4CA8-89AA-9143842E6AF3}"/>
                </a:ext>
              </a:extLst>
            </p:cNvPr>
            <p:cNvSpPr/>
            <p:nvPr/>
          </p:nvSpPr>
          <p:spPr>
            <a:xfrm rot="10800000">
              <a:off x="886800" y="4441311"/>
              <a:ext cx="180000" cy="570942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 dirty="0"/>
            </a:p>
          </p:txBody>
        </p:sp>
        <p:sp>
          <p:nvSpPr>
            <p:cNvPr id="113" name="Right Brace 112">
              <a:extLst>
                <a:ext uri="{FF2B5EF4-FFF2-40B4-BE49-F238E27FC236}">
                  <a16:creationId xmlns="" xmlns:a16="http://schemas.microsoft.com/office/drawing/2014/main" id="{C1D35FCD-DF41-48B7-95DD-45D3EF2A71B6}"/>
                </a:ext>
              </a:extLst>
            </p:cNvPr>
            <p:cNvSpPr/>
            <p:nvPr/>
          </p:nvSpPr>
          <p:spPr>
            <a:xfrm>
              <a:off x="2439974" y="4525567"/>
              <a:ext cx="180000" cy="620222"/>
            </a:xfrm>
            <a:prstGeom prst="rightBrac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wrap="none" rtlCol="0" anchor="ctr"/>
            <a:lstStyle/>
            <a:p>
              <a:pPr algn="ctr"/>
              <a:endParaRPr lang="en-CA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="" xmlns:a16="http://schemas.microsoft.com/office/drawing/2014/main" id="{EFA248D7-6CCB-4A3F-A915-38DAD2686EE8}"/>
                </a:ext>
              </a:extLst>
            </p:cNvPr>
            <p:cNvSpPr txBox="1"/>
            <p:nvPr/>
          </p:nvSpPr>
          <p:spPr>
            <a:xfrm>
              <a:off x="612783" y="458828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="" xmlns:a16="http://schemas.microsoft.com/office/drawing/2014/main" id="{36E74061-8077-4223-8662-BC6A28AD3CF4}"/>
                </a:ext>
              </a:extLst>
            </p:cNvPr>
            <p:cNvSpPr txBox="1"/>
            <p:nvPr/>
          </p:nvSpPr>
          <p:spPr>
            <a:xfrm>
              <a:off x="2558799" y="469717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11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="" xmlns:a16="http://schemas.microsoft.com/office/drawing/2014/main" id="{200952A4-9A5D-4CA3-B965-169D54D88BDA}"/>
                </a:ext>
              </a:extLst>
            </p:cNvPr>
            <p:cNvSpPr txBox="1"/>
            <p:nvPr/>
          </p:nvSpPr>
          <p:spPr>
            <a:xfrm>
              <a:off x="3641831" y="523415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3</a:t>
              </a:r>
            </a:p>
          </p:txBody>
        </p:sp>
        <p:cxnSp>
          <p:nvCxnSpPr>
            <p:cNvPr id="78" name="Straight Arrow Connector 77">
              <a:extLst>
                <a:ext uri="{FF2B5EF4-FFF2-40B4-BE49-F238E27FC236}">
                  <a16:creationId xmlns="" xmlns:a16="http://schemas.microsoft.com/office/drawing/2014/main" id="{EA793FF2-FA6C-4E2E-8751-037C580DF48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549757" y="5175394"/>
              <a:ext cx="178846" cy="162894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="" xmlns:a16="http://schemas.microsoft.com/office/drawing/2014/main" id="{2D894062-C874-4DA5-9D71-92F61DD1A2C8}"/>
                </a:ext>
              </a:extLst>
            </p:cNvPr>
            <p:cNvSpPr txBox="1"/>
            <p:nvPr/>
          </p:nvSpPr>
          <p:spPr>
            <a:xfrm>
              <a:off x="826374" y="361407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="" xmlns:a16="http://schemas.microsoft.com/office/drawing/2014/main" id="{41B30B0C-2F8A-4BF6-A1D7-1B6B4DE61116}"/>
                </a:ext>
              </a:extLst>
            </p:cNvPr>
            <p:cNvSpPr txBox="1"/>
            <p:nvPr/>
          </p:nvSpPr>
          <p:spPr>
            <a:xfrm>
              <a:off x="1680886" y="413232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="" xmlns:a16="http://schemas.microsoft.com/office/drawing/2014/main" id="{9AE422C8-9737-4A2C-9CC6-74DCEE5569BC}"/>
                </a:ext>
              </a:extLst>
            </p:cNvPr>
            <p:cNvSpPr txBox="1"/>
            <p:nvPr/>
          </p:nvSpPr>
          <p:spPr>
            <a:xfrm>
              <a:off x="1511095" y="499366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10</a:t>
              </a:r>
            </a:p>
          </p:txBody>
        </p:sp>
        <p:cxnSp>
          <p:nvCxnSpPr>
            <p:cNvPr id="137" name="Straight Connector 136">
              <a:extLst>
                <a:ext uri="{FF2B5EF4-FFF2-40B4-BE49-F238E27FC236}">
                  <a16:creationId xmlns="" xmlns:a16="http://schemas.microsoft.com/office/drawing/2014/main" id="{B7E252ED-04ED-4439-A391-33ED6D5852EA}"/>
                </a:ext>
              </a:extLst>
            </p:cNvPr>
            <p:cNvCxnSpPr/>
            <p:nvPr/>
          </p:nvCxnSpPr>
          <p:spPr>
            <a:xfrm>
              <a:off x="3429000" y="5916840"/>
              <a:ext cx="4572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Arrow Connector 89">
              <a:extLst>
                <a:ext uri="{FF2B5EF4-FFF2-40B4-BE49-F238E27FC236}">
                  <a16:creationId xmlns="" xmlns:a16="http://schemas.microsoft.com/office/drawing/2014/main" id="{1E606E24-0144-4C65-8E81-0A8060348B8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22646" y="3448511"/>
              <a:ext cx="133154" cy="12764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="" xmlns:a16="http://schemas.microsoft.com/office/drawing/2014/main" id="{5C669586-901A-4BC3-BD60-AD1CE1D03048}"/>
                </a:ext>
              </a:extLst>
            </p:cNvPr>
            <p:cNvSpPr txBox="1"/>
            <p:nvPr/>
          </p:nvSpPr>
          <p:spPr>
            <a:xfrm>
              <a:off x="2082572" y="32813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="" xmlns:a16="http://schemas.microsoft.com/office/drawing/2014/main" id="{C66E60AD-F322-4CE1-A20C-A0AD968D697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46788" y="3480664"/>
              <a:ext cx="90076" cy="125117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TextBox 95">
              <a:extLst>
                <a:ext uri="{FF2B5EF4-FFF2-40B4-BE49-F238E27FC236}">
                  <a16:creationId xmlns="" xmlns:a16="http://schemas.microsoft.com/office/drawing/2014/main" id="{D92742A1-38FD-4687-B75A-4C8283A15288}"/>
                </a:ext>
              </a:extLst>
            </p:cNvPr>
            <p:cNvSpPr txBox="1"/>
            <p:nvPr/>
          </p:nvSpPr>
          <p:spPr>
            <a:xfrm>
              <a:off x="1158560" y="327685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="" xmlns:a16="http://schemas.microsoft.com/office/drawing/2014/main" id="{FA32ED73-D814-4920-BCD4-5A6C80A0B740}"/>
                </a:ext>
              </a:extLst>
            </p:cNvPr>
            <p:cNvSpPr txBox="1"/>
            <p:nvPr/>
          </p:nvSpPr>
          <p:spPr>
            <a:xfrm>
              <a:off x="2798987" y="330356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cxnSp>
          <p:nvCxnSpPr>
            <p:cNvPr id="98" name="Straight Arrow Connector 97">
              <a:extLst>
                <a:ext uri="{FF2B5EF4-FFF2-40B4-BE49-F238E27FC236}">
                  <a16:creationId xmlns="" xmlns:a16="http://schemas.microsoft.com/office/drawing/2014/main" id="{73020115-5A60-4E1D-B351-E27DB73359AA}"/>
                </a:ext>
              </a:extLst>
            </p:cNvPr>
            <p:cNvCxnSpPr>
              <a:cxnSpLocks/>
            </p:cNvCxnSpPr>
            <p:nvPr/>
          </p:nvCxnSpPr>
          <p:spPr>
            <a:xfrm>
              <a:off x="2979304" y="3480664"/>
              <a:ext cx="152326" cy="119771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Arrow Connector 98">
              <a:extLst>
                <a:ext uri="{FF2B5EF4-FFF2-40B4-BE49-F238E27FC236}">
                  <a16:creationId xmlns="" xmlns:a16="http://schemas.microsoft.com/office/drawing/2014/main" id="{100C237D-1368-4C9D-8C39-3B8E7BCCADD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655577" y="4403188"/>
              <a:ext cx="117861" cy="184255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="" xmlns:a16="http://schemas.microsoft.com/office/drawing/2014/main" id="{14095E34-7624-462D-ACCC-603422C05870}"/>
                </a:ext>
              </a:extLst>
            </p:cNvPr>
            <p:cNvSpPr txBox="1"/>
            <p:nvPr/>
          </p:nvSpPr>
          <p:spPr>
            <a:xfrm>
              <a:off x="3675990" y="4501199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19" name="Straight Arrow Connector 118">
              <a:extLst>
                <a:ext uri="{FF2B5EF4-FFF2-40B4-BE49-F238E27FC236}">
                  <a16:creationId xmlns="" xmlns:a16="http://schemas.microsoft.com/office/drawing/2014/main" id="{1B2F6190-64DC-4B7A-AF76-970D40179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7200" y="5237290"/>
              <a:ext cx="219151" cy="147723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="" xmlns:a16="http://schemas.microsoft.com/office/drawing/2014/main" id="{B2377B78-DDDE-4EA1-94AE-15D667B031C5}"/>
                </a:ext>
              </a:extLst>
            </p:cNvPr>
            <p:cNvSpPr txBox="1"/>
            <p:nvPr/>
          </p:nvSpPr>
          <p:spPr>
            <a:xfrm>
              <a:off x="278519" y="52977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5</a:t>
              </a:r>
            </a:p>
          </p:txBody>
        </p:sp>
        <p:cxnSp>
          <p:nvCxnSpPr>
            <p:cNvPr id="126" name="Straight Arrow Connector 125">
              <a:extLst>
                <a:ext uri="{FF2B5EF4-FFF2-40B4-BE49-F238E27FC236}">
                  <a16:creationId xmlns="" xmlns:a16="http://schemas.microsoft.com/office/drawing/2014/main" id="{663FA5B2-A313-4869-8531-2E7EDD59766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787986" y="5543937"/>
              <a:ext cx="107614" cy="22953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7" name="TextBox 126">
              <a:extLst>
                <a:ext uri="{FF2B5EF4-FFF2-40B4-BE49-F238E27FC236}">
                  <a16:creationId xmlns="" xmlns:a16="http://schemas.microsoft.com/office/drawing/2014/main" id="{1CD87792-D6F5-4BFF-B915-41DC9B0D6C52}"/>
                </a:ext>
              </a:extLst>
            </p:cNvPr>
            <p:cNvSpPr txBox="1"/>
            <p:nvPr/>
          </p:nvSpPr>
          <p:spPr>
            <a:xfrm>
              <a:off x="2799098" y="570067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130" name="Straight Arrow Connector 129">
              <a:extLst>
                <a:ext uri="{FF2B5EF4-FFF2-40B4-BE49-F238E27FC236}">
                  <a16:creationId xmlns="" xmlns:a16="http://schemas.microsoft.com/office/drawing/2014/main" id="{821776C3-81A4-459D-B101-EA69B9C0D3C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76601" y="4993668"/>
              <a:ext cx="46474" cy="188282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="" xmlns:a16="http://schemas.microsoft.com/office/drawing/2014/main" id="{C4E4C654-8EEF-464A-85F7-E3D20BFBC549}"/>
                </a:ext>
              </a:extLst>
            </p:cNvPr>
            <p:cNvSpPr txBox="1"/>
            <p:nvPr/>
          </p:nvSpPr>
          <p:spPr>
            <a:xfrm>
              <a:off x="3163469" y="5124285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cxnSp>
          <p:nvCxnSpPr>
            <p:cNvPr id="132" name="Straight Arrow Connector 131">
              <a:extLst>
                <a:ext uri="{FF2B5EF4-FFF2-40B4-BE49-F238E27FC236}">
                  <a16:creationId xmlns="" xmlns:a16="http://schemas.microsoft.com/office/drawing/2014/main" id="{8E4339B7-03A5-43FD-961C-65DD353C44F6}"/>
                </a:ext>
              </a:extLst>
            </p:cNvPr>
            <p:cNvCxnSpPr>
              <a:cxnSpLocks/>
            </p:cNvCxnSpPr>
            <p:nvPr/>
          </p:nvCxnSpPr>
          <p:spPr>
            <a:xfrm>
              <a:off x="2047505" y="5604615"/>
              <a:ext cx="1" cy="23177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>
              <a:extLst>
                <a:ext uri="{FF2B5EF4-FFF2-40B4-BE49-F238E27FC236}">
                  <a16:creationId xmlns="" xmlns:a16="http://schemas.microsoft.com/office/drawing/2014/main" id="{FAD5F736-8E98-4600-A76F-CAAD129F78F5}"/>
                </a:ext>
              </a:extLst>
            </p:cNvPr>
            <p:cNvSpPr txBox="1"/>
            <p:nvPr/>
          </p:nvSpPr>
          <p:spPr>
            <a:xfrm>
              <a:off x="1881964" y="540080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="" xmlns:a16="http://schemas.microsoft.com/office/drawing/2014/main" id="{49A8FAF5-557B-4DA9-AB8B-F59EF1C5E336}"/>
                </a:ext>
              </a:extLst>
            </p:cNvPr>
            <p:cNvSpPr txBox="1"/>
            <p:nvPr/>
          </p:nvSpPr>
          <p:spPr>
            <a:xfrm>
              <a:off x="691329" y="385547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7</a:t>
              </a: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="" xmlns:a16="http://schemas.microsoft.com/office/drawing/2014/main" id="{1E7A2DE2-D02B-4260-B6F2-0F3266F19361}"/>
              </a:ext>
            </a:extLst>
          </p:cNvPr>
          <p:cNvSpPr txBox="1"/>
          <p:nvPr/>
        </p:nvSpPr>
        <p:spPr>
          <a:xfrm>
            <a:off x="4130488" y="4653261"/>
            <a:ext cx="736099" cy="184908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none" tIns="28800" bIns="32400" rtlCol="0">
            <a:spAutoFit/>
          </a:bodyPr>
          <a:lstStyle/>
          <a:p>
            <a:pPr algn="ctr"/>
            <a:r>
              <a:rPr lang="en-CA" sz="800" dirty="0"/>
              <a:t>Bar = 100 </a:t>
            </a:r>
            <a:r>
              <a:rPr lang="el-GR" sz="800" dirty="0"/>
              <a:t>μ</a:t>
            </a:r>
            <a:r>
              <a:rPr lang="en-CA" sz="800" dirty="0"/>
              <a:t>m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ABBFE982-9AB2-4B5C-82B7-87FA6174130A}"/>
              </a:ext>
            </a:extLst>
          </p:cNvPr>
          <p:cNvSpPr txBox="1"/>
          <p:nvPr/>
        </p:nvSpPr>
        <p:spPr>
          <a:xfrm>
            <a:off x="4920478" y="4323180"/>
            <a:ext cx="1002197" cy="21544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CA" sz="800" dirty="0"/>
              <a:t>Transverse sections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19BCE5EA-64B0-4407-85E1-093D1BAD656B}"/>
              </a:ext>
            </a:extLst>
          </p:cNvPr>
          <p:cNvGrpSpPr/>
          <p:nvPr/>
        </p:nvGrpSpPr>
        <p:grpSpPr>
          <a:xfrm>
            <a:off x="-1" y="6121867"/>
            <a:ext cx="3978485" cy="3022133"/>
            <a:chOff x="-1" y="6121867"/>
            <a:chExt cx="3978485" cy="3022133"/>
          </a:xfrm>
        </p:grpSpPr>
        <p:pic>
          <p:nvPicPr>
            <p:cNvPr id="9" name="Picture 8" descr="A picture containing rug, fabric&#10;&#10;Description automatically generated">
              <a:extLst>
                <a:ext uri="{FF2B5EF4-FFF2-40B4-BE49-F238E27FC236}">
                  <a16:creationId xmlns="" xmlns:a16="http://schemas.microsoft.com/office/drawing/2014/main" id="{B1712568-703D-429E-A0F3-A5B8F4AE6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0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0" t="29372" r="26839" b="26550"/>
            <a:stretch/>
          </p:blipFill>
          <p:spPr>
            <a:xfrm>
              <a:off x="-1" y="6150101"/>
              <a:ext cx="3978485" cy="2993899"/>
            </a:xfrm>
            <a:prstGeom prst="rect">
              <a:avLst/>
            </a:prstGeom>
          </p:spPr>
        </p:pic>
        <p:cxnSp>
          <p:nvCxnSpPr>
            <p:cNvPr id="56" name="Straight Arrow Connector 55">
              <a:extLst>
                <a:ext uri="{FF2B5EF4-FFF2-40B4-BE49-F238E27FC236}">
                  <a16:creationId xmlns="" xmlns:a16="http://schemas.microsoft.com/office/drawing/2014/main" id="{C92461F5-9B95-4902-806B-A3B5801968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11992" y="6959687"/>
              <a:ext cx="98008" cy="185035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91A1E141-C909-4508-83CA-193E704715BA}"/>
                </a:ext>
              </a:extLst>
            </p:cNvPr>
            <p:cNvSpPr txBox="1"/>
            <p:nvPr/>
          </p:nvSpPr>
          <p:spPr>
            <a:xfrm>
              <a:off x="2387919" y="663414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ADA6AED5-979F-40E0-A80D-97B67CB9F4A6}"/>
                </a:ext>
              </a:extLst>
            </p:cNvPr>
            <p:cNvSpPr txBox="1"/>
            <p:nvPr/>
          </p:nvSpPr>
          <p:spPr>
            <a:xfrm>
              <a:off x="3710362" y="67549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="" xmlns:a16="http://schemas.microsoft.com/office/drawing/2014/main" id="{24FE13A5-213E-4E40-B7E4-D2BA5D80530C}"/>
                </a:ext>
              </a:extLst>
            </p:cNvPr>
            <p:cNvSpPr txBox="1"/>
            <p:nvPr/>
          </p:nvSpPr>
          <p:spPr>
            <a:xfrm>
              <a:off x="278519" y="6592632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="" xmlns:a16="http://schemas.microsoft.com/office/drawing/2014/main" id="{7A4DA5F8-0435-4ACC-B3AE-24D747EBAD38}"/>
                </a:ext>
              </a:extLst>
            </p:cNvPr>
            <p:cNvSpPr txBox="1"/>
            <p:nvPr/>
          </p:nvSpPr>
          <p:spPr>
            <a:xfrm>
              <a:off x="3655577" y="612732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="" xmlns:a16="http://schemas.microsoft.com/office/drawing/2014/main" id="{01E22CE5-0B8A-4D88-BB68-E65D59A448DE}"/>
                </a:ext>
              </a:extLst>
            </p:cNvPr>
            <p:cNvSpPr txBox="1"/>
            <p:nvPr/>
          </p:nvSpPr>
          <p:spPr>
            <a:xfrm>
              <a:off x="245714" y="612186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733BEEC0-0444-40FB-AA43-4AD335208EE7}"/>
                </a:ext>
              </a:extLst>
            </p:cNvPr>
            <p:cNvSpPr txBox="1"/>
            <p:nvPr/>
          </p:nvSpPr>
          <p:spPr>
            <a:xfrm>
              <a:off x="2734029" y="784062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="" xmlns:a16="http://schemas.microsoft.com/office/drawing/2014/main" id="{CB6C0D88-C498-4D44-AA16-8E5C5CF8A30A}"/>
                </a:ext>
              </a:extLst>
            </p:cNvPr>
            <p:cNvSpPr txBox="1"/>
            <p:nvPr/>
          </p:nvSpPr>
          <p:spPr>
            <a:xfrm>
              <a:off x="1148898" y="7957498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="" xmlns:a16="http://schemas.microsoft.com/office/drawing/2014/main" id="{2534AE20-2629-4BCE-956A-D0FDD034D671}"/>
                </a:ext>
              </a:extLst>
            </p:cNvPr>
            <p:cNvSpPr txBox="1"/>
            <p:nvPr/>
          </p:nvSpPr>
          <p:spPr>
            <a:xfrm>
              <a:off x="631011" y="828503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="" xmlns:a16="http://schemas.microsoft.com/office/drawing/2014/main" id="{21F04B26-92D9-4526-B11D-D3798B6844C6}"/>
                </a:ext>
              </a:extLst>
            </p:cNvPr>
            <p:cNvSpPr txBox="1"/>
            <p:nvPr/>
          </p:nvSpPr>
          <p:spPr>
            <a:xfrm>
              <a:off x="2728745" y="8319059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="" xmlns:a16="http://schemas.microsoft.com/office/drawing/2014/main" id="{B66E0001-AB8A-4AD6-B6CB-CA5B549F97CA}"/>
                </a:ext>
              </a:extLst>
            </p:cNvPr>
            <p:cNvCxnSpPr>
              <a:cxnSpLocks/>
            </p:cNvCxnSpPr>
            <p:nvPr/>
          </p:nvCxnSpPr>
          <p:spPr>
            <a:xfrm>
              <a:off x="3148200" y="9047262"/>
              <a:ext cx="7380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="" xmlns:a16="http://schemas.microsoft.com/office/drawing/2014/main" id="{13260557-E74A-416C-A2B8-9D9E8929E07A}"/>
                </a:ext>
              </a:extLst>
            </p:cNvPr>
            <p:cNvSpPr txBox="1"/>
            <p:nvPr/>
          </p:nvSpPr>
          <p:spPr>
            <a:xfrm>
              <a:off x="2504008" y="756363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="" xmlns:a16="http://schemas.microsoft.com/office/drawing/2014/main" id="{784935F9-5E98-44BA-9392-6934AA495A5C}"/>
                </a:ext>
              </a:extLst>
            </p:cNvPr>
            <p:cNvSpPr txBox="1"/>
            <p:nvPr/>
          </p:nvSpPr>
          <p:spPr>
            <a:xfrm>
              <a:off x="1427317" y="7631191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12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="" xmlns:a16="http://schemas.microsoft.com/office/drawing/2014/main" id="{E68DDABB-9C1D-42EA-AC5F-C63815CB7BE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0302" y="6694375"/>
              <a:ext cx="184098" cy="14733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5BFD6629-8AEA-49F1-A9E7-C87E6A0D0FDC}"/>
                </a:ext>
              </a:extLst>
            </p:cNvPr>
            <p:cNvSpPr txBox="1"/>
            <p:nvPr/>
          </p:nvSpPr>
          <p:spPr>
            <a:xfrm>
              <a:off x="841164" y="673712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84" name="Straight Arrow Connector 83">
              <a:extLst>
                <a:ext uri="{FF2B5EF4-FFF2-40B4-BE49-F238E27FC236}">
                  <a16:creationId xmlns="" xmlns:a16="http://schemas.microsoft.com/office/drawing/2014/main" id="{FC8A2AAF-813F-43E0-B105-9BA8BE7E778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5714" y="8356533"/>
              <a:ext cx="167083" cy="15618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5" name="TextBox 84">
              <a:extLst>
                <a:ext uri="{FF2B5EF4-FFF2-40B4-BE49-F238E27FC236}">
                  <a16:creationId xmlns="" xmlns:a16="http://schemas.microsoft.com/office/drawing/2014/main" id="{BA0AC97B-7BA9-47D3-91A9-39F3D3581D88}"/>
                </a:ext>
              </a:extLst>
            </p:cNvPr>
            <p:cNvSpPr txBox="1"/>
            <p:nvPr/>
          </p:nvSpPr>
          <p:spPr>
            <a:xfrm>
              <a:off x="64086" y="842353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="" xmlns:a16="http://schemas.microsoft.com/office/drawing/2014/main" id="{462E6AE6-4CD3-4914-80D8-D4A08F3D0DC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156745" y="8562037"/>
              <a:ext cx="82880" cy="126248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="" xmlns:a16="http://schemas.microsoft.com/office/drawing/2014/main" id="{8304AC71-5DAF-46FB-99C5-75EA1C5D54C8}"/>
                </a:ext>
              </a:extLst>
            </p:cNvPr>
            <p:cNvSpPr txBox="1"/>
            <p:nvPr/>
          </p:nvSpPr>
          <p:spPr>
            <a:xfrm>
              <a:off x="3148200" y="861684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9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="" xmlns:a16="http://schemas.microsoft.com/office/drawing/2014/main" id="{1A60FBEE-999D-4139-AB12-B7D8EF670961}"/>
                </a:ext>
              </a:extLst>
            </p:cNvPr>
            <p:cNvSpPr txBox="1"/>
            <p:nvPr/>
          </p:nvSpPr>
          <p:spPr>
            <a:xfrm>
              <a:off x="122707" y="880058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="" xmlns:a16="http://schemas.microsoft.com/office/drawing/2014/main" id="{5E68CB55-5BC2-47AD-A51B-568EC4B49C03}"/>
                </a:ext>
              </a:extLst>
            </p:cNvPr>
            <p:cNvSpPr txBox="1"/>
            <p:nvPr/>
          </p:nvSpPr>
          <p:spPr>
            <a:xfrm>
              <a:off x="3534993" y="842738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A0842AB7-2BA5-4DDD-B1B3-2CAD87879A31}"/>
              </a:ext>
            </a:extLst>
          </p:cNvPr>
          <p:cNvGrpSpPr/>
          <p:nvPr/>
        </p:nvGrpSpPr>
        <p:grpSpPr>
          <a:xfrm>
            <a:off x="4099883" y="7075800"/>
            <a:ext cx="2757600" cy="2105164"/>
            <a:chOff x="4099883" y="7075800"/>
            <a:chExt cx="2757600" cy="2105164"/>
          </a:xfrm>
        </p:grpSpPr>
        <p:pic>
          <p:nvPicPr>
            <p:cNvPr id="4" name="Picture 3" descr="A close up of a map&#10;&#10;Description automatically generated">
              <a:extLst>
                <a:ext uri="{FF2B5EF4-FFF2-40B4-BE49-F238E27FC236}">
                  <a16:creationId xmlns="" xmlns:a16="http://schemas.microsoft.com/office/drawing/2014/main" id="{0AA2D434-BB25-4CEC-9442-3DCB434D9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9883" y="7075800"/>
              <a:ext cx="2757600" cy="2068200"/>
            </a:xfrm>
            <a:prstGeom prst="rect">
              <a:avLst/>
            </a:prstGeom>
          </p:spPr>
        </p:pic>
        <p:sp>
          <p:nvSpPr>
            <p:cNvPr id="101" name="TextBox 100">
              <a:extLst>
                <a:ext uri="{FF2B5EF4-FFF2-40B4-BE49-F238E27FC236}">
                  <a16:creationId xmlns="" xmlns:a16="http://schemas.microsoft.com/office/drawing/2014/main" id="{168266A8-AF22-4BCB-AF44-695D888A45BA}"/>
                </a:ext>
              </a:extLst>
            </p:cNvPr>
            <p:cNvSpPr txBox="1"/>
            <p:nvPr/>
          </p:nvSpPr>
          <p:spPr>
            <a:xfrm>
              <a:off x="5268303" y="7563630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10</a:t>
              </a:r>
            </a:p>
          </p:txBody>
        </p:sp>
        <p:cxnSp>
          <p:nvCxnSpPr>
            <p:cNvPr id="102" name="Straight Arrow Connector 101">
              <a:extLst>
                <a:ext uri="{FF2B5EF4-FFF2-40B4-BE49-F238E27FC236}">
                  <a16:creationId xmlns="" xmlns:a16="http://schemas.microsoft.com/office/drawing/2014/main" id="{20F5B931-B930-4026-9802-6F82E591D2A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269193" y="7834387"/>
              <a:ext cx="87198" cy="19702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="" xmlns:a16="http://schemas.microsoft.com/office/drawing/2014/main" id="{4150C780-6D34-4A17-80E9-BC64D7D9EB03}"/>
                </a:ext>
              </a:extLst>
            </p:cNvPr>
            <p:cNvSpPr txBox="1"/>
            <p:nvPr/>
          </p:nvSpPr>
          <p:spPr>
            <a:xfrm>
              <a:off x="6245910" y="7956368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="" xmlns:a16="http://schemas.microsoft.com/office/drawing/2014/main" id="{79C17638-3377-4B7C-B291-08308E781FE6}"/>
                </a:ext>
              </a:extLst>
            </p:cNvPr>
            <p:cNvSpPr txBox="1"/>
            <p:nvPr/>
          </p:nvSpPr>
          <p:spPr>
            <a:xfrm>
              <a:off x="6011281" y="8497216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14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="" xmlns:a16="http://schemas.microsoft.com/office/drawing/2014/main" id="{E8D969E3-1385-45C6-B936-E6842F7E4431}"/>
                </a:ext>
              </a:extLst>
            </p:cNvPr>
            <p:cNvSpPr txBox="1"/>
            <p:nvPr/>
          </p:nvSpPr>
          <p:spPr>
            <a:xfrm>
              <a:off x="5752364" y="808954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  <p:cxnSp>
          <p:nvCxnSpPr>
            <p:cNvPr id="106" name="Straight Arrow Connector 105">
              <a:extLst>
                <a:ext uri="{FF2B5EF4-FFF2-40B4-BE49-F238E27FC236}">
                  <a16:creationId xmlns="" xmlns:a16="http://schemas.microsoft.com/office/drawing/2014/main" id="{E7CA49D9-DFFC-4955-9480-D2C4A1F5784F}"/>
                </a:ext>
              </a:extLst>
            </p:cNvPr>
            <p:cNvCxnSpPr>
              <a:cxnSpLocks/>
            </p:cNvCxnSpPr>
            <p:nvPr/>
          </p:nvCxnSpPr>
          <p:spPr>
            <a:xfrm>
              <a:off x="4597089" y="8402652"/>
              <a:ext cx="0" cy="397933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>
              <a:extLst>
                <a:ext uri="{FF2B5EF4-FFF2-40B4-BE49-F238E27FC236}">
                  <a16:creationId xmlns="" xmlns:a16="http://schemas.microsoft.com/office/drawing/2014/main" id="{ACFDAED7-7098-4F1B-A3B9-C851BC457233}"/>
                </a:ext>
              </a:extLst>
            </p:cNvPr>
            <p:cNvSpPr txBox="1"/>
            <p:nvPr/>
          </p:nvSpPr>
          <p:spPr>
            <a:xfrm>
              <a:off x="4467772" y="819629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cxnSp>
          <p:nvCxnSpPr>
            <p:cNvPr id="108" name="Straight Arrow Connector 107">
              <a:extLst>
                <a:ext uri="{FF2B5EF4-FFF2-40B4-BE49-F238E27FC236}">
                  <a16:creationId xmlns="" xmlns:a16="http://schemas.microsoft.com/office/drawing/2014/main" id="{AF46EB54-3A16-4A72-B205-CE4FE230E4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99283" y="8893840"/>
              <a:ext cx="129533" cy="108463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="" xmlns:a16="http://schemas.microsoft.com/office/drawing/2014/main" id="{9C61029E-7C2F-40DC-A4F7-36B6F843B32F}"/>
                </a:ext>
              </a:extLst>
            </p:cNvPr>
            <p:cNvSpPr txBox="1"/>
            <p:nvPr/>
          </p:nvSpPr>
          <p:spPr>
            <a:xfrm>
              <a:off x="4228299" y="890396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="" xmlns:a16="http://schemas.microsoft.com/office/drawing/2014/main" id="{FC7BF16C-78BC-4A95-83BA-57B57FAAE0A1}"/>
                </a:ext>
              </a:extLst>
            </p:cNvPr>
            <p:cNvSpPr txBox="1"/>
            <p:nvPr/>
          </p:nvSpPr>
          <p:spPr>
            <a:xfrm>
              <a:off x="5341666" y="7144722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effectLst>
                    <a:glow rad="127000">
                      <a:schemeClr val="bg1"/>
                    </a:glow>
                  </a:effectLst>
                  <a:cs typeface="Times New Roman"/>
                </a:rPr>
                <a:t>13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="" xmlns:a16="http://schemas.microsoft.com/office/drawing/2014/main" id="{021B0B81-747E-44CD-BC09-D3F45E55CA2F}"/>
                </a:ext>
              </a:extLst>
            </p:cNvPr>
            <p:cNvSpPr txBox="1"/>
            <p:nvPr/>
          </p:nvSpPr>
          <p:spPr>
            <a:xfrm>
              <a:off x="5349955" y="8512717"/>
              <a:ext cx="34176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15</a:t>
              </a:r>
            </a:p>
          </p:txBody>
        </p:sp>
        <p:cxnSp>
          <p:nvCxnSpPr>
            <p:cNvPr id="121" name="Straight Arrow Connector 120">
              <a:extLst>
                <a:ext uri="{FF2B5EF4-FFF2-40B4-BE49-F238E27FC236}">
                  <a16:creationId xmlns="" xmlns:a16="http://schemas.microsoft.com/office/drawing/2014/main" id="{0E66989E-9D10-4ECB-A963-3B18D51E27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548642" y="8674544"/>
              <a:ext cx="547358" cy="230344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>
              <a:extLst>
                <a:ext uri="{FF2B5EF4-FFF2-40B4-BE49-F238E27FC236}">
                  <a16:creationId xmlns="" xmlns:a16="http://schemas.microsoft.com/office/drawing/2014/main" id="{361F3413-D0A5-4819-804F-4CF8596F972C}"/>
                </a:ext>
              </a:extLst>
            </p:cNvPr>
            <p:cNvCxnSpPr/>
            <p:nvPr/>
          </p:nvCxnSpPr>
          <p:spPr>
            <a:xfrm flipH="1">
              <a:off x="5875200" y="9054000"/>
              <a:ext cx="892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25" name="TextBox 124">
              <a:extLst>
                <a:ext uri="{FF2B5EF4-FFF2-40B4-BE49-F238E27FC236}">
                  <a16:creationId xmlns="" xmlns:a16="http://schemas.microsoft.com/office/drawing/2014/main" id="{796B4260-05C3-44D9-94EE-23A60A982199}"/>
                </a:ext>
              </a:extLst>
            </p:cNvPr>
            <p:cNvSpPr txBox="1"/>
            <p:nvPr/>
          </p:nvSpPr>
          <p:spPr>
            <a:xfrm>
              <a:off x="5341666" y="807529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5D0A00D-ABA8-4BC9-8887-F9303EA4791D}"/>
              </a:ext>
            </a:extLst>
          </p:cNvPr>
          <p:cNvGrpSpPr/>
          <p:nvPr/>
        </p:nvGrpSpPr>
        <p:grpSpPr>
          <a:xfrm>
            <a:off x="4100400" y="4891487"/>
            <a:ext cx="2775176" cy="2068200"/>
            <a:chOff x="4100400" y="4891487"/>
            <a:chExt cx="2775176" cy="2068200"/>
          </a:xfrm>
        </p:grpSpPr>
        <p:pic>
          <p:nvPicPr>
            <p:cNvPr id="80" name="Picture 79" descr="A close up of a piece of paper&#10;&#10;Description automatically generated">
              <a:extLst>
                <a:ext uri="{FF2B5EF4-FFF2-40B4-BE49-F238E27FC236}">
                  <a16:creationId xmlns="" xmlns:a16="http://schemas.microsoft.com/office/drawing/2014/main" id="{FE1D226D-5414-477E-8904-BE625FD581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100400" y="4891487"/>
              <a:ext cx="2757600" cy="2068200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407DA2CF-D887-4DF5-8AE4-BB58BE28B805}"/>
                </a:ext>
              </a:extLst>
            </p:cNvPr>
            <p:cNvSpPr txBox="1"/>
            <p:nvPr/>
          </p:nvSpPr>
          <p:spPr>
            <a:xfrm>
              <a:off x="4444974" y="490495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4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E4ED9AA0-E842-4AF2-8D10-237983446967}"/>
                </a:ext>
              </a:extLst>
            </p:cNvPr>
            <p:cNvSpPr txBox="1"/>
            <p:nvPr/>
          </p:nvSpPr>
          <p:spPr>
            <a:xfrm>
              <a:off x="6456988" y="4904951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6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004EEC20-BF98-4F88-BDB2-E613A6ABD0E9}"/>
                </a:ext>
              </a:extLst>
            </p:cNvPr>
            <p:cNvSpPr txBox="1"/>
            <p:nvPr/>
          </p:nvSpPr>
          <p:spPr>
            <a:xfrm>
              <a:off x="4892436" y="5385013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8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="" xmlns:a16="http://schemas.microsoft.com/office/drawing/2014/main" id="{41F27FB6-9B0A-4C3F-B680-1D9360CC461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953000" y="6432550"/>
              <a:ext cx="279400" cy="10481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="" xmlns:a16="http://schemas.microsoft.com/office/drawing/2014/main" id="{40714900-E10F-4961-AEC5-829078A5DC5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95800" y="5105400"/>
              <a:ext cx="62717" cy="15240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="" xmlns:a16="http://schemas.microsoft.com/office/drawing/2014/main" id="{0424BF21-4086-44E2-85D9-4EA22CB01E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00800" y="5105400"/>
              <a:ext cx="152400" cy="26725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TextBox 48">
              <a:extLst>
                <a:ext uri="{FF2B5EF4-FFF2-40B4-BE49-F238E27FC236}">
                  <a16:creationId xmlns="" xmlns:a16="http://schemas.microsoft.com/office/drawing/2014/main" id="{C4BC9F2B-1F04-4F81-A45A-FC430AF0EAA7}"/>
                </a:ext>
              </a:extLst>
            </p:cNvPr>
            <p:cNvSpPr txBox="1"/>
            <p:nvPr/>
          </p:nvSpPr>
          <p:spPr>
            <a:xfrm>
              <a:off x="5489185" y="570780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="" xmlns:a16="http://schemas.microsoft.com/office/drawing/2014/main" id="{302343B9-E57D-4A8C-8CC3-0A1DBDF18425}"/>
                </a:ext>
              </a:extLst>
            </p:cNvPr>
            <p:cNvSpPr txBox="1"/>
            <p:nvPr/>
          </p:nvSpPr>
          <p:spPr>
            <a:xfrm>
              <a:off x="5155650" y="628409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9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="" xmlns:a16="http://schemas.microsoft.com/office/drawing/2014/main" id="{C2161563-C41E-40EA-BBFE-4F55010B6258}"/>
                </a:ext>
              </a:extLst>
            </p:cNvPr>
            <p:cNvSpPr txBox="1"/>
            <p:nvPr/>
          </p:nvSpPr>
          <p:spPr>
            <a:xfrm>
              <a:off x="6612362" y="5604615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5</a:t>
              </a:r>
            </a:p>
          </p:txBody>
        </p:sp>
        <p:cxnSp>
          <p:nvCxnSpPr>
            <p:cNvPr id="82" name="Straight Arrow Connector 81">
              <a:extLst>
                <a:ext uri="{FF2B5EF4-FFF2-40B4-BE49-F238E27FC236}">
                  <a16:creationId xmlns="" xmlns:a16="http://schemas.microsoft.com/office/drawing/2014/main" id="{7BB2923B-1799-4DBC-A7C7-64592D83BC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43449" y="5756946"/>
              <a:ext cx="162151" cy="134378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="" xmlns:a16="http://schemas.microsoft.com/office/drawing/2014/main" id="{63B54FCB-F12D-47C2-A6BD-E29A53F6FAF1}"/>
                </a:ext>
              </a:extLst>
            </p:cNvPr>
            <p:cNvCxnSpPr/>
            <p:nvPr/>
          </p:nvCxnSpPr>
          <p:spPr>
            <a:xfrm flipH="1">
              <a:off x="5877659" y="6858000"/>
              <a:ext cx="892800" cy="0"/>
            </a:xfrm>
            <a:prstGeom prst="line">
              <a:avLst/>
            </a:prstGeom>
            <a:ln w="28575"/>
            <a:effectLst>
              <a:glow rad="38100">
                <a:schemeClr val="bg1"/>
              </a:glow>
            </a:effectLst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3" name="TextBox 132">
              <a:extLst>
                <a:ext uri="{FF2B5EF4-FFF2-40B4-BE49-F238E27FC236}">
                  <a16:creationId xmlns="" xmlns:a16="http://schemas.microsoft.com/office/drawing/2014/main" id="{27B5FD2F-770D-4B1F-877A-41240CECDAB6}"/>
                </a:ext>
              </a:extLst>
            </p:cNvPr>
            <p:cNvSpPr txBox="1"/>
            <p:nvPr/>
          </p:nvSpPr>
          <p:spPr>
            <a:xfrm>
              <a:off x="5175969" y="588161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="" xmlns:a16="http://schemas.microsoft.com/office/drawing/2014/main" id="{FE81A0E0-C2D9-475A-B140-83234DA4C8AE}"/>
                </a:ext>
              </a:extLst>
            </p:cNvPr>
            <p:cNvSpPr txBox="1"/>
            <p:nvPr/>
          </p:nvSpPr>
          <p:spPr>
            <a:xfrm>
              <a:off x="5832786" y="5866377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cs typeface="Times New Roman"/>
                </a:rPr>
                <a:t>7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F0816AD-F7E4-40F2-B7B8-2EFAEF52F2C6}"/>
              </a:ext>
            </a:extLst>
          </p:cNvPr>
          <p:cNvGrpSpPr/>
          <p:nvPr/>
        </p:nvGrpSpPr>
        <p:grpSpPr>
          <a:xfrm>
            <a:off x="-1" y="0"/>
            <a:ext cx="1310218" cy="3204024"/>
            <a:chOff x="-1" y="0"/>
            <a:chExt cx="1310218" cy="3204024"/>
          </a:xfrm>
        </p:grpSpPr>
        <p:pic>
          <p:nvPicPr>
            <p:cNvPr id="11" name="Picture 10" descr="A picture containing lamp&#10;&#10;Description automatically generated">
              <a:extLst>
                <a:ext uri="{FF2B5EF4-FFF2-40B4-BE49-F238E27FC236}">
                  <a16:creationId xmlns="" xmlns:a16="http://schemas.microsoft.com/office/drawing/2014/main" id="{7BC7F645-66C4-4043-8EE1-81362D7C01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95" t="18820" r="20990" b="14556"/>
            <a:stretch/>
          </p:blipFill>
          <p:spPr>
            <a:xfrm>
              <a:off x="-1" y="0"/>
              <a:ext cx="1251657" cy="3204024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="" xmlns:a16="http://schemas.microsoft.com/office/drawing/2014/main" id="{E1141A2A-E7B2-432E-917A-264682B680B8}"/>
                </a:ext>
              </a:extLst>
            </p:cNvPr>
            <p:cNvCxnSpPr>
              <a:cxnSpLocks/>
            </p:cNvCxnSpPr>
            <p:nvPr/>
          </p:nvCxnSpPr>
          <p:spPr>
            <a:xfrm>
              <a:off x="385921" y="2795525"/>
              <a:ext cx="315195" cy="0"/>
            </a:xfrm>
            <a:prstGeom prst="line">
              <a:avLst/>
            </a:prstGeom>
            <a:ln w="12700">
              <a:prstDash val="sys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Arrow Connector 128">
              <a:extLst>
                <a:ext uri="{FF2B5EF4-FFF2-40B4-BE49-F238E27FC236}">
                  <a16:creationId xmlns="" xmlns:a16="http://schemas.microsoft.com/office/drawing/2014/main" id="{EB2A0712-A623-4950-B6B9-53080F07FA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1818" y="2516940"/>
              <a:ext cx="238399" cy="206569"/>
            </a:xfrm>
            <a:prstGeom prst="straightConnector1">
              <a:avLst/>
            </a:prstGeom>
            <a:ln w="19050" cmpd="sng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="" xmlns:a16="http://schemas.microsoft.com/office/drawing/2014/main" id="{5EFDFE24-D52C-4E64-B595-8BAD3BA91539}"/>
                </a:ext>
              </a:extLst>
            </p:cNvPr>
            <p:cNvCxnSpPr>
              <a:cxnSpLocks/>
            </p:cNvCxnSpPr>
            <p:nvPr/>
          </p:nvCxnSpPr>
          <p:spPr>
            <a:xfrm>
              <a:off x="921055" y="3105511"/>
              <a:ext cx="244800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4" name="TextBox 133">
              <a:extLst>
                <a:ext uri="{FF2B5EF4-FFF2-40B4-BE49-F238E27FC236}">
                  <a16:creationId xmlns="" xmlns:a16="http://schemas.microsoft.com/office/drawing/2014/main" id="{9AFA86CA-6CBE-4C18-960B-CE6993B565A3}"/>
                </a:ext>
              </a:extLst>
            </p:cNvPr>
            <p:cNvSpPr txBox="1"/>
            <p:nvPr/>
          </p:nvSpPr>
          <p:spPr>
            <a:xfrm>
              <a:off x="845303" y="2918990"/>
              <a:ext cx="383438" cy="184908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none" tIns="28800" bIns="32400" rtlCol="0">
              <a:spAutoFit/>
            </a:bodyPr>
            <a:lstStyle/>
            <a:p>
              <a:pPr algn="ctr"/>
              <a:r>
                <a:rPr lang="en-CA" sz="800" dirty="0"/>
                <a:t>1 cm</a:t>
              </a:r>
            </a:p>
          </p:txBody>
        </p:sp>
        <p:cxnSp>
          <p:nvCxnSpPr>
            <p:cNvPr id="139" name="Straight Arrow Connector 138">
              <a:extLst>
                <a:ext uri="{FF2B5EF4-FFF2-40B4-BE49-F238E27FC236}">
                  <a16:creationId xmlns="" xmlns:a16="http://schemas.microsoft.com/office/drawing/2014/main" id="{70DB08B6-8102-4AE1-8CB9-76F2253CE5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4981" y="1285939"/>
              <a:ext cx="183223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7" name="Straight Arrow Connector 146">
              <a:extLst>
                <a:ext uri="{FF2B5EF4-FFF2-40B4-BE49-F238E27FC236}">
                  <a16:creationId xmlns="" xmlns:a16="http://schemas.microsoft.com/office/drawing/2014/main" id="{13DBA4C9-6EF1-45F4-836E-7BA0FBB52F31}"/>
                </a:ext>
              </a:extLst>
            </p:cNvPr>
            <p:cNvCxnSpPr>
              <a:cxnSpLocks/>
            </p:cNvCxnSpPr>
            <p:nvPr/>
          </p:nvCxnSpPr>
          <p:spPr>
            <a:xfrm>
              <a:off x="291089" y="2662892"/>
              <a:ext cx="235255" cy="74236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="" xmlns:a16="http://schemas.microsoft.com/office/drawing/2014/main" id="{82199326-469E-4686-B9D3-589E4D2C0A5A}"/>
                </a:ext>
              </a:extLst>
            </p:cNvPr>
            <p:cNvSpPr txBox="1"/>
            <p:nvPr/>
          </p:nvSpPr>
          <p:spPr>
            <a:xfrm>
              <a:off x="103916" y="2516940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2</a:t>
              </a:r>
            </a:p>
          </p:txBody>
        </p:sp>
        <p:sp>
          <p:nvSpPr>
            <p:cNvPr id="152" name="TextBox 151">
              <a:extLst>
                <a:ext uri="{FF2B5EF4-FFF2-40B4-BE49-F238E27FC236}">
                  <a16:creationId xmlns="" xmlns:a16="http://schemas.microsoft.com/office/drawing/2014/main" id="{B6627AAE-9CE5-4A5A-9BC8-79FCA29B9867}"/>
                </a:ext>
              </a:extLst>
            </p:cNvPr>
            <p:cNvSpPr txBox="1"/>
            <p:nvPr/>
          </p:nvSpPr>
          <p:spPr>
            <a:xfrm>
              <a:off x="592143" y="1147804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cxnSp>
          <p:nvCxnSpPr>
            <p:cNvPr id="153" name="Straight Arrow Connector 152">
              <a:extLst>
                <a:ext uri="{FF2B5EF4-FFF2-40B4-BE49-F238E27FC236}">
                  <a16:creationId xmlns="" xmlns:a16="http://schemas.microsoft.com/office/drawing/2014/main" id="{81CB3479-F698-4747-8009-7389FA6E971D}"/>
                </a:ext>
              </a:extLst>
            </p:cNvPr>
            <p:cNvCxnSpPr>
              <a:cxnSpLocks/>
            </p:cNvCxnSpPr>
            <p:nvPr/>
          </p:nvCxnSpPr>
          <p:spPr>
            <a:xfrm>
              <a:off x="245714" y="838426"/>
              <a:ext cx="163003" cy="0"/>
            </a:xfrm>
            <a:prstGeom prst="straightConnector1">
              <a:avLst/>
            </a:prstGeom>
            <a:ln w="6350" cmpd="sng">
              <a:solidFill>
                <a:schemeClr val="tx1"/>
              </a:solidFill>
              <a:headEnd type="none"/>
              <a:tailEnd type="triangl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TextBox 153">
              <a:extLst>
                <a:ext uri="{FF2B5EF4-FFF2-40B4-BE49-F238E27FC236}">
                  <a16:creationId xmlns="" xmlns:a16="http://schemas.microsoft.com/office/drawing/2014/main" id="{F81FDCD0-1136-45D2-B958-DC41B503D158}"/>
                </a:ext>
              </a:extLst>
            </p:cNvPr>
            <p:cNvSpPr txBox="1"/>
            <p:nvPr/>
          </p:nvSpPr>
          <p:spPr>
            <a:xfrm>
              <a:off x="71524" y="699926"/>
              <a:ext cx="2632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cs typeface="Times New Roman"/>
                </a:rPr>
                <a:t>1</a:t>
              </a:r>
            </a:p>
          </p:txBody>
        </p:sp>
        <p:sp>
          <p:nvSpPr>
            <p:cNvPr id="155" name="TextBox 154">
              <a:extLst>
                <a:ext uri="{FF2B5EF4-FFF2-40B4-BE49-F238E27FC236}">
                  <a16:creationId xmlns="" xmlns:a16="http://schemas.microsoft.com/office/drawing/2014/main" id="{10BC5EFB-9470-42FB-A58E-EA51EEC09C70}"/>
                </a:ext>
              </a:extLst>
            </p:cNvPr>
            <p:cNvSpPr txBox="1"/>
            <p:nvPr/>
          </p:nvSpPr>
          <p:spPr>
            <a:xfrm>
              <a:off x="652749" y="2687503"/>
              <a:ext cx="492443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800" dirty="0"/>
                <a:t>Section</a:t>
              </a:r>
            </a:p>
          </p:txBody>
        </p:sp>
      </p:grp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B6627AAE-9CE5-4A5A-9BC8-79FCA29B9867}"/>
              </a:ext>
            </a:extLst>
          </p:cNvPr>
          <p:cNvSpPr txBox="1"/>
          <p:nvPr/>
        </p:nvSpPr>
        <p:spPr>
          <a:xfrm>
            <a:off x="2598743" y="112240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cs typeface="Times New Roman"/>
              </a:rPr>
              <a:t>1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B6627AAE-9CE5-4A5A-9BC8-79FCA29B9867}"/>
              </a:ext>
            </a:extLst>
          </p:cNvPr>
          <p:cNvSpPr txBox="1"/>
          <p:nvPr/>
        </p:nvSpPr>
        <p:spPr>
          <a:xfrm>
            <a:off x="2459043" y="173200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cs typeface="Times New Roman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426827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</TotalTime>
  <Words>111</Words>
  <Application>Microsoft Macintosh PowerPoint</Application>
  <PresentationFormat>On-screen Show (4:3)</PresentationFormat>
  <Paragraphs>81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Horton Lai</dc:creator>
  <cp:lastModifiedBy>e 17</cp:lastModifiedBy>
  <cp:revision>37</cp:revision>
  <dcterms:created xsi:type="dcterms:W3CDTF">2020-08-22T21:22:56Z</dcterms:created>
  <dcterms:modified xsi:type="dcterms:W3CDTF">2021-01-07T04:08:55Z</dcterms:modified>
</cp:coreProperties>
</file>