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"/>
  </p:notesMasterIdLst>
  <p:sldIdLst>
    <p:sldId id="267" r:id="rId2"/>
    <p:sldId id="268" r:id="rId3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4660"/>
  </p:normalViewPr>
  <p:slideViewPr>
    <p:cSldViewPr snapToGrid="0">
      <p:cViewPr>
        <p:scale>
          <a:sx n="139" d="100"/>
          <a:sy n="139" d="100"/>
        </p:scale>
        <p:origin x="-408" y="-8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7D6CE9-CA4D-4FAE-B498-2D087A676843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772528-F224-4243-80E1-0EDF3E3B4DC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4213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72"/>
            <a:ext cx="58293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9612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9293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9"/>
            <a:ext cx="154305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9"/>
            <a:ext cx="4514850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3207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5249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22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2575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5136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2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2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3382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7255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8213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3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0" y="364071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3" y="1913471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3797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095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5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8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8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8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648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microsoft.com/office/2007/relationships/hdphoto" Target="../media/hdphoto3.wdp"/><Relationship Id="rId5" Type="http://schemas.openxmlformats.org/officeDocument/2006/relationships/image" Target="../media/image8.png"/><Relationship Id="rId6" Type="http://schemas.microsoft.com/office/2007/relationships/hdphoto" Target="../media/hdphoto4.wdp"/><Relationship Id="rId7" Type="http://schemas.openxmlformats.org/officeDocument/2006/relationships/image" Target="../media/image9.jpeg"/><Relationship Id="rId8" Type="http://schemas.openxmlformats.org/officeDocument/2006/relationships/image" Target="../media/image10.png"/><Relationship Id="rId9" Type="http://schemas.microsoft.com/office/2007/relationships/hdphoto" Target="../media/hdphoto5.wdp"/><Relationship Id="rId10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203411" y="1040497"/>
            <a:ext cx="2456378" cy="3177473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Epidermis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Periderm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Cork (</a:t>
            </a:r>
            <a:r>
              <a:rPr lang="en-US" sz="1400" dirty="0" err="1">
                <a:latin typeface="+mj-lt"/>
                <a:cs typeface="Times New Roman"/>
              </a:rPr>
              <a:t>phellem</a:t>
            </a:r>
            <a:r>
              <a:rPr lang="en-US" sz="1400" dirty="0">
                <a:latin typeface="+mj-lt"/>
                <a:cs typeface="Times New Roman"/>
              </a:rPr>
              <a:t>)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Cork cambium (phellogen)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Phelloderm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Cortex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Primary phloem fiber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Primary phloem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Vascular cambium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Secondary xylem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Primary xylem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400" dirty="0">
                <a:latin typeface="+mj-lt"/>
                <a:cs typeface="Times New Roman"/>
              </a:rPr>
              <a:t>Pith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4185780" y="121046"/>
            <a:ext cx="249164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+mj-lt"/>
                <a:cs typeface="Times New Roman"/>
              </a:rPr>
              <a:t>Dicot Stem</a:t>
            </a:r>
          </a:p>
          <a:p>
            <a:pPr algn="ctr"/>
            <a:r>
              <a:rPr lang="en-US" i="1" dirty="0">
                <a:latin typeface="+mj-lt"/>
                <a:cs typeface="Times New Roman"/>
              </a:rPr>
              <a:t>Pelargonium</a:t>
            </a:r>
            <a:r>
              <a:rPr lang="en-US" dirty="0">
                <a:latin typeface="+mj-lt"/>
                <a:cs typeface="Times New Roman"/>
              </a:rPr>
              <a:t> (Geranium)</a:t>
            </a:r>
          </a:p>
          <a:p>
            <a:pPr algn="ctr"/>
            <a:r>
              <a:rPr lang="en-US" sz="1600" dirty="0">
                <a:latin typeface="+mj-lt"/>
                <a:cs typeface="Times New Roman"/>
              </a:rPr>
              <a:t>Older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1CE6E7B-FB9F-44BC-98BB-34AB2B43EDF9}"/>
              </a:ext>
            </a:extLst>
          </p:cNvPr>
          <p:cNvGrpSpPr/>
          <p:nvPr/>
        </p:nvGrpSpPr>
        <p:grpSpPr>
          <a:xfrm>
            <a:off x="5019086" y="4511202"/>
            <a:ext cx="1784914" cy="184723"/>
            <a:chOff x="4724400" y="4218920"/>
            <a:chExt cx="1784914" cy="18472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727BA329-2A1C-45C3-B679-1D9ABE12DF75}"/>
                </a:ext>
              </a:extLst>
            </p:cNvPr>
            <p:cNvSpPr txBox="1"/>
            <p:nvPr/>
          </p:nvSpPr>
          <p:spPr>
            <a:xfrm>
              <a:off x="4724400" y="4218920"/>
              <a:ext cx="1784914" cy="184666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" dirty="0"/>
                <a:t>Horton Lai and Carol Wenzel.  2020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8F79966C-D2E3-4E0C-8020-FF9825D49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4400" y="4218920"/>
              <a:ext cx="524377" cy="184723"/>
            </a:xfrm>
            <a:prstGeom prst="rect">
              <a:avLst/>
            </a:prstGeom>
          </p:spPr>
        </p:pic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B6A1C7CF-97D6-448E-AACB-02E08C70F9EF}"/>
              </a:ext>
            </a:extLst>
          </p:cNvPr>
          <p:cNvSpPr txBox="1"/>
          <p:nvPr/>
        </p:nvSpPr>
        <p:spPr>
          <a:xfrm>
            <a:off x="4929665" y="4193294"/>
            <a:ext cx="100219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800" dirty="0"/>
              <a:t>Transverse sections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288233C5-3405-4505-B8DD-D2A233ED7F9D}"/>
              </a:ext>
            </a:extLst>
          </p:cNvPr>
          <p:cNvSpPr txBox="1"/>
          <p:nvPr/>
        </p:nvSpPr>
        <p:spPr>
          <a:xfrm>
            <a:off x="4143199" y="4511202"/>
            <a:ext cx="736099" cy="1849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tIns="28800" bIns="32400" rtlCol="0">
            <a:spAutoFit/>
          </a:bodyPr>
          <a:lstStyle/>
          <a:p>
            <a:pPr algn="ctr"/>
            <a:r>
              <a:rPr lang="en-CA" sz="800" dirty="0"/>
              <a:t>Bar = 200 </a:t>
            </a:r>
            <a:r>
              <a:rPr lang="el-GR" sz="800" dirty="0"/>
              <a:t>μ</a:t>
            </a:r>
            <a:r>
              <a:rPr lang="en-CA" sz="800" dirty="0"/>
              <a:t>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3CF7CD9-DA15-4BB5-B67D-20AA3B2D82A7}"/>
              </a:ext>
            </a:extLst>
          </p:cNvPr>
          <p:cNvGrpSpPr/>
          <p:nvPr/>
        </p:nvGrpSpPr>
        <p:grpSpPr>
          <a:xfrm>
            <a:off x="-2" y="-5082"/>
            <a:ext cx="4001235" cy="3856519"/>
            <a:chOff x="-2" y="-5082"/>
            <a:chExt cx="4001235" cy="385651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8ECFFD21-AC3D-42DB-9F6D-9DB874F05C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0000"/>
                      </a14:imgEffect>
                      <a14:imgEffect>
                        <a14:brightnessContrast bright="35000" contras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88" t="3657" r="13422" b="3657"/>
            <a:stretch/>
          </p:blipFill>
          <p:spPr>
            <a:xfrm>
              <a:off x="-2" y="-5082"/>
              <a:ext cx="4001235" cy="3856519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56F4F3F1-C614-4A18-8038-4A6488C5ABD6}"/>
                </a:ext>
              </a:extLst>
            </p:cNvPr>
            <p:cNvSpPr txBox="1"/>
            <p:nvPr/>
          </p:nvSpPr>
          <p:spPr>
            <a:xfrm>
              <a:off x="1863726" y="1805794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12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18E8570C-178F-4739-AA9D-140872D8E6C9}"/>
                </a:ext>
              </a:extLst>
            </p:cNvPr>
            <p:cNvSpPr txBox="1"/>
            <p:nvPr/>
          </p:nvSpPr>
          <p:spPr>
            <a:xfrm>
              <a:off x="3413559" y="180579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xmlns="" id="{9FB90260-70BA-4130-AD09-37325FAB188F}"/>
                </a:ext>
              </a:extLst>
            </p:cNvPr>
            <p:cNvCxnSpPr/>
            <p:nvPr/>
          </p:nvCxnSpPr>
          <p:spPr>
            <a:xfrm>
              <a:off x="3808380" y="3758262"/>
              <a:ext cx="1044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6CA43EC-8FA4-48EF-8FBA-A09562639000}"/>
              </a:ext>
            </a:extLst>
          </p:cNvPr>
          <p:cNvGrpSpPr/>
          <p:nvPr/>
        </p:nvGrpSpPr>
        <p:grpSpPr>
          <a:xfrm>
            <a:off x="0" y="3981038"/>
            <a:ext cx="4003412" cy="2532601"/>
            <a:chOff x="0" y="3981038"/>
            <a:chExt cx="4003412" cy="253260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4826D7BA-49BE-4F67-AAE7-70D0831095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52"/>
            <a:stretch/>
          </p:blipFill>
          <p:spPr>
            <a:xfrm>
              <a:off x="0" y="3981038"/>
              <a:ext cx="4003412" cy="2532601"/>
            </a:xfrm>
            <a:prstGeom prst="rect">
              <a:avLst/>
            </a:prstGeom>
          </p:spPr>
        </p:pic>
        <p:sp>
          <p:nvSpPr>
            <p:cNvPr id="32" name="Right Brace 31">
              <a:extLst>
                <a:ext uri="{FF2B5EF4-FFF2-40B4-BE49-F238E27FC236}">
                  <a16:creationId xmlns:a16="http://schemas.microsoft.com/office/drawing/2014/main" xmlns="" id="{EFC657AC-BEF3-4C6E-AE12-6D15E1E808E5}"/>
                </a:ext>
              </a:extLst>
            </p:cNvPr>
            <p:cNvSpPr/>
            <p:nvPr/>
          </p:nvSpPr>
          <p:spPr>
            <a:xfrm>
              <a:off x="2862789" y="4220002"/>
              <a:ext cx="180000" cy="329253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DBEC2073-75C1-45CC-B2BE-2DA2D33A94EB}"/>
                </a:ext>
              </a:extLst>
            </p:cNvPr>
            <p:cNvSpPr txBox="1"/>
            <p:nvPr/>
          </p:nvSpPr>
          <p:spPr>
            <a:xfrm>
              <a:off x="2971800" y="4246130"/>
              <a:ext cx="2984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646071CB-E04F-42B8-BB76-DB79E95803B4}"/>
                </a:ext>
              </a:extLst>
            </p:cNvPr>
            <p:cNvSpPr txBox="1"/>
            <p:nvPr/>
          </p:nvSpPr>
          <p:spPr>
            <a:xfrm>
              <a:off x="1907346" y="487680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6F04C13-CD1F-4821-A5A7-8B44679C4476}"/>
                </a:ext>
              </a:extLst>
            </p:cNvPr>
            <p:cNvSpPr txBox="1"/>
            <p:nvPr/>
          </p:nvSpPr>
          <p:spPr>
            <a:xfrm>
              <a:off x="1868073" y="6218336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12</a:t>
              </a:r>
            </a:p>
          </p:txBody>
        </p: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xmlns="" id="{3B549015-7086-4FFD-AA67-91C3394A47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39344" y="5470250"/>
              <a:ext cx="60107" cy="23370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xmlns="" id="{E7D45286-D608-4D52-8AD8-5C9EF4635D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64394" y="5571510"/>
              <a:ext cx="163267" cy="34303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xmlns="" id="{20F98AAC-7FF6-49C6-8727-DCCD5A30BBD4}"/>
                </a:ext>
              </a:extLst>
            </p:cNvPr>
            <p:cNvCxnSpPr>
              <a:cxnSpLocks/>
            </p:cNvCxnSpPr>
            <p:nvPr/>
          </p:nvCxnSpPr>
          <p:spPr>
            <a:xfrm>
              <a:off x="1295400" y="5562600"/>
              <a:ext cx="199854" cy="48817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xmlns="" id="{F17C2110-7E09-4661-AE26-6CEE1B7BCB2D}"/>
                </a:ext>
              </a:extLst>
            </p:cNvPr>
            <p:cNvSpPr txBox="1"/>
            <p:nvPr/>
          </p:nvSpPr>
          <p:spPr>
            <a:xfrm>
              <a:off x="1079904" y="5347900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10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xmlns="" id="{3230B6E1-111D-4368-8407-4D3C7C2975EB}"/>
                </a:ext>
              </a:extLst>
            </p:cNvPr>
            <p:cNvSpPr txBox="1"/>
            <p:nvPr/>
          </p:nvSpPr>
          <p:spPr>
            <a:xfrm>
              <a:off x="2289773" y="526880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xmlns="" id="{33F4F4C7-DED7-4BDF-9836-0BB58685C6F8}"/>
                </a:ext>
              </a:extLst>
            </p:cNvPr>
            <p:cNvSpPr txBox="1"/>
            <p:nvPr/>
          </p:nvSpPr>
          <p:spPr>
            <a:xfrm>
              <a:off x="2821182" y="536046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D106AEF6-E5DB-49E9-ACFB-CC610CBB3B6A}"/>
                </a:ext>
              </a:extLst>
            </p:cNvPr>
            <p:cNvCxnSpPr/>
            <p:nvPr/>
          </p:nvCxnSpPr>
          <p:spPr>
            <a:xfrm>
              <a:off x="3646479" y="6400800"/>
              <a:ext cx="2664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10A2F2B-3C13-48D7-A8BF-B442DB6F7EB9}"/>
              </a:ext>
            </a:extLst>
          </p:cNvPr>
          <p:cNvGrpSpPr/>
          <p:nvPr/>
        </p:nvGrpSpPr>
        <p:grpSpPr>
          <a:xfrm>
            <a:off x="-2" y="6640259"/>
            <a:ext cx="3362260" cy="2503742"/>
            <a:chOff x="-2" y="6640259"/>
            <a:chExt cx="3362260" cy="250374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1B652413-7B15-4742-B272-F7F142C90A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16" t="16610" r="16583" b="13786"/>
            <a:stretch/>
          </p:blipFill>
          <p:spPr>
            <a:xfrm>
              <a:off x="-2" y="6640259"/>
              <a:ext cx="3362260" cy="250374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6E349B64-9FC7-41E1-86E0-027EE286A736}"/>
                </a:ext>
              </a:extLst>
            </p:cNvPr>
            <p:cNvSpPr txBox="1"/>
            <p:nvPr/>
          </p:nvSpPr>
          <p:spPr>
            <a:xfrm>
              <a:off x="1825400" y="8626146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31BC9B0-7612-4AA6-A884-CD23F8938B16}"/>
                </a:ext>
              </a:extLst>
            </p:cNvPr>
            <p:cNvSpPr txBox="1"/>
            <p:nvPr/>
          </p:nvSpPr>
          <p:spPr>
            <a:xfrm>
              <a:off x="2158166" y="669506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376663A5-3E10-4D6E-8FE2-07674E2A336C}"/>
                </a:ext>
              </a:extLst>
            </p:cNvPr>
            <p:cNvSpPr txBox="1"/>
            <p:nvPr/>
          </p:nvSpPr>
          <p:spPr>
            <a:xfrm>
              <a:off x="2549716" y="8296521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11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8C70786C-A88B-4C9D-B5D4-13FF7FE16771}"/>
                </a:ext>
              </a:extLst>
            </p:cNvPr>
            <p:cNvSpPr txBox="1"/>
            <p:nvPr/>
          </p:nvSpPr>
          <p:spPr>
            <a:xfrm>
              <a:off x="745093" y="8365125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11</a:t>
              </a:r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xmlns="" id="{04906055-C443-4805-9EEB-B18A8171DE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1453" y="8313035"/>
              <a:ext cx="115440" cy="218653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xmlns="" id="{43BC078D-68A6-4810-9655-7C9C60F5396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03166" y="7702702"/>
              <a:ext cx="148148" cy="247315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xmlns="" id="{E1ED5A7F-6425-4B9D-BFBC-AAE2269EA079}"/>
                </a:ext>
              </a:extLst>
            </p:cNvPr>
            <p:cNvCxnSpPr>
              <a:cxnSpLocks/>
            </p:cNvCxnSpPr>
            <p:nvPr/>
          </p:nvCxnSpPr>
          <p:spPr>
            <a:xfrm>
              <a:off x="2638519" y="7702702"/>
              <a:ext cx="142685" cy="26896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xmlns="" id="{61A991C9-2E6B-4BE6-8DFA-17F369048240}"/>
                </a:ext>
              </a:extLst>
            </p:cNvPr>
            <p:cNvSpPr txBox="1"/>
            <p:nvPr/>
          </p:nvSpPr>
          <p:spPr>
            <a:xfrm>
              <a:off x="2511931" y="7485504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xmlns="" id="{D76A4374-EC09-4636-8DF2-7320DEB5C0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4619" y="7748579"/>
              <a:ext cx="145289" cy="17720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xmlns="" id="{3342D94B-2F9D-40B5-A2F2-5A0E7941A8F9}"/>
                </a:ext>
              </a:extLst>
            </p:cNvPr>
            <p:cNvCxnSpPr>
              <a:cxnSpLocks/>
            </p:cNvCxnSpPr>
            <p:nvPr/>
          </p:nvCxnSpPr>
          <p:spPr>
            <a:xfrm>
              <a:off x="946033" y="7748579"/>
              <a:ext cx="177010" cy="216117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xmlns="" id="{EE68DF42-A7D7-404D-A8F6-EC9CAC4B8C55}"/>
                </a:ext>
              </a:extLst>
            </p:cNvPr>
            <p:cNvSpPr txBox="1"/>
            <p:nvPr/>
          </p:nvSpPr>
          <p:spPr>
            <a:xfrm>
              <a:off x="795108" y="7506217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xmlns="" id="{33D95370-C7C0-484C-B434-A308B7F0B4B6}"/>
                </a:ext>
              </a:extLst>
            </p:cNvPr>
            <p:cNvSpPr txBox="1"/>
            <p:nvPr/>
          </p:nvSpPr>
          <p:spPr>
            <a:xfrm>
              <a:off x="2838694" y="7680606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xmlns="" id="{4DE2364F-56A3-40AB-8204-4018D0835DC7}"/>
                </a:ext>
              </a:extLst>
            </p:cNvPr>
            <p:cNvSpPr txBox="1"/>
            <p:nvPr/>
          </p:nvSpPr>
          <p:spPr>
            <a:xfrm>
              <a:off x="286561" y="7620745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xmlns="" id="{5DC96810-C3DF-4EDA-8473-3E64CAC90DF5}"/>
                </a:ext>
              </a:extLst>
            </p:cNvPr>
            <p:cNvSpPr txBox="1"/>
            <p:nvPr/>
          </p:nvSpPr>
          <p:spPr>
            <a:xfrm>
              <a:off x="2057364" y="7252095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xmlns="" id="{5C188936-66C6-41CE-AA59-0EB6D7374913}"/>
                </a:ext>
              </a:extLst>
            </p:cNvPr>
            <p:cNvSpPr txBox="1"/>
            <p:nvPr/>
          </p:nvSpPr>
          <p:spPr>
            <a:xfrm>
              <a:off x="1495254" y="7601078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B8F04A60-2F4C-405F-BF94-A21308580127}"/>
                </a:ext>
              </a:extLst>
            </p:cNvPr>
            <p:cNvCxnSpPr/>
            <p:nvPr/>
          </p:nvCxnSpPr>
          <p:spPr>
            <a:xfrm>
              <a:off x="2478280" y="9044475"/>
              <a:ext cx="792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EF4C19A5-EA64-4D67-9AA8-ABE2421F8E43}"/>
              </a:ext>
            </a:extLst>
          </p:cNvPr>
          <p:cNvGrpSpPr/>
          <p:nvPr/>
        </p:nvGrpSpPr>
        <p:grpSpPr>
          <a:xfrm>
            <a:off x="4133012" y="4745187"/>
            <a:ext cx="2724988" cy="1766513"/>
            <a:chOff x="4133012" y="4745187"/>
            <a:chExt cx="2724988" cy="1766513"/>
          </a:xfrm>
        </p:grpSpPr>
        <p:pic>
          <p:nvPicPr>
            <p:cNvPr id="7" name="Picture 6" descr="A picture containing pink, standing, table&#10;&#10;Description automatically generated">
              <a:extLst>
                <a:ext uri="{FF2B5EF4-FFF2-40B4-BE49-F238E27FC236}">
                  <a16:creationId xmlns:a16="http://schemas.microsoft.com/office/drawing/2014/main" xmlns="" id="{AD58316C-25FD-49CB-9B3E-418C3ABCC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38" t="11030" r="13880" b="29433"/>
            <a:stretch/>
          </p:blipFill>
          <p:spPr>
            <a:xfrm>
              <a:off x="4133012" y="4745187"/>
              <a:ext cx="2724988" cy="176651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54CE4512-EA44-4004-92EA-1D26B778ABEA}"/>
                </a:ext>
              </a:extLst>
            </p:cNvPr>
            <p:cNvSpPr txBox="1"/>
            <p:nvPr/>
          </p:nvSpPr>
          <p:spPr>
            <a:xfrm>
              <a:off x="5371775" y="611463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6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xmlns="" id="{3D4DB979-6144-44B3-9034-660C187899BE}"/>
                </a:ext>
              </a:extLst>
            </p:cNvPr>
            <p:cNvCxnSpPr>
              <a:cxnSpLocks/>
            </p:cNvCxnSpPr>
            <p:nvPr/>
          </p:nvCxnSpPr>
          <p:spPr>
            <a:xfrm>
              <a:off x="5181600" y="4964674"/>
              <a:ext cx="21239" cy="239431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3F777734-171B-4A10-8564-3E493A0F41E2}"/>
                </a:ext>
              </a:extLst>
            </p:cNvPr>
            <p:cNvSpPr txBox="1"/>
            <p:nvPr/>
          </p:nvSpPr>
          <p:spPr>
            <a:xfrm>
              <a:off x="5045573" y="474894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34" name="Right Brace 33">
              <a:extLst>
                <a:ext uri="{FF2B5EF4-FFF2-40B4-BE49-F238E27FC236}">
                  <a16:creationId xmlns:a16="http://schemas.microsoft.com/office/drawing/2014/main" xmlns="" id="{88F3516A-6DF0-4EF7-896A-64179F3F8A80}"/>
                </a:ext>
              </a:extLst>
            </p:cNvPr>
            <p:cNvSpPr/>
            <p:nvPr/>
          </p:nvSpPr>
          <p:spPr>
            <a:xfrm>
              <a:off x="5340764" y="5236544"/>
              <a:ext cx="180000" cy="467414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EC4F0C07-D5D3-494E-9D4D-DC9823024607}"/>
                </a:ext>
              </a:extLst>
            </p:cNvPr>
            <p:cNvSpPr txBox="1"/>
            <p:nvPr/>
          </p:nvSpPr>
          <p:spPr>
            <a:xfrm>
              <a:off x="5447202" y="5331751"/>
              <a:ext cx="2984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 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9A390FEB-9EEE-4ABD-98FB-F6466FF13C05}"/>
                </a:ext>
              </a:extLst>
            </p:cNvPr>
            <p:cNvSpPr txBox="1"/>
            <p:nvPr/>
          </p:nvSpPr>
          <p:spPr>
            <a:xfrm>
              <a:off x="5892323" y="5627899"/>
              <a:ext cx="263214" cy="276999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xmlns="" id="{60BD30C1-93DB-4AC1-8B6E-83AA82F029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45764" y="5927695"/>
              <a:ext cx="71418" cy="195623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595B0AF9-92DC-4E37-8FF0-43C2C4EEFD7F}"/>
                </a:ext>
              </a:extLst>
            </p:cNvPr>
            <p:cNvSpPr txBox="1"/>
            <p:nvPr/>
          </p:nvSpPr>
          <p:spPr>
            <a:xfrm>
              <a:off x="6099821" y="604781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5</a:t>
              </a:r>
            </a:p>
          </p:txBody>
        </p:sp>
        <p:sp>
          <p:nvSpPr>
            <p:cNvPr id="73" name="Right Brace 72">
              <a:extLst>
                <a:ext uri="{FF2B5EF4-FFF2-40B4-BE49-F238E27FC236}">
                  <a16:creationId xmlns:a16="http://schemas.microsoft.com/office/drawing/2014/main" xmlns="" id="{2F57799F-EA18-4B0C-8FBB-633CDDBE80B9}"/>
                </a:ext>
              </a:extLst>
            </p:cNvPr>
            <p:cNvSpPr/>
            <p:nvPr/>
          </p:nvSpPr>
          <p:spPr>
            <a:xfrm rot="10800000">
              <a:off x="4636178" y="5260454"/>
              <a:ext cx="180000" cy="737360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7EEB4BD5-E4E9-41A5-8B6F-111039112EA4}"/>
                </a:ext>
              </a:extLst>
            </p:cNvPr>
            <p:cNvSpPr txBox="1"/>
            <p:nvPr/>
          </p:nvSpPr>
          <p:spPr>
            <a:xfrm>
              <a:off x="4424764" y="5498960"/>
              <a:ext cx="2984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 </a:t>
              </a:r>
            </a:p>
          </p:txBody>
        </p:sp>
        <p:sp>
          <p:nvSpPr>
            <p:cNvPr id="81" name="Right Brace 80">
              <a:extLst>
                <a:ext uri="{FF2B5EF4-FFF2-40B4-BE49-F238E27FC236}">
                  <a16:creationId xmlns:a16="http://schemas.microsoft.com/office/drawing/2014/main" xmlns="" id="{5AFC2A14-039F-458B-9D60-35931D776792}"/>
                </a:ext>
              </a:extLst>
            </p:cNvPr>
            <p:cNvSpPr/>
            <p:nvPr/>
          </p:nvSpPr>
          <p:spPr>
            <a:xfrm>
              <a:off x="5786863" y="5680857"/>
              <a:ext cx="180000" cy="176965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/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xmlns="" id="{6816CAA3-F01B-4354-9241-6A98B554FC3C}"/>
                </a:ext>
              </a:extLst>
            </p:cNvPr>
            <p:cNvCxnSpPr/>
            <p:nvPr/>
          </p:nvCxnSpPr>
          <p:spPr>
            <a:xfrm>
              <a:off x="4215596" y="6400800"/>
              <a:ext cx="2592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485DB55-F237-4C09-9C7F-92B95BF605D3}"/>
              </a:ext>
            </a:extLst>
          </p:cNvPr>
          <p:cNvGrpSpPr/>
          <p:nvPr/>
        </p:nvGrpSpPr>
        <p:grpSpPr>
          <a:xfrm>
            <a:off x="3490579" y="6642554"/>
            <a:ext cx="3367419" cy="2501446"/>
            <a:chOff x="3490579" y="6642554"/>
            <a:chExt cx="3367419" cy="250144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602C60E-593C-4BD1-BEBF-702CBE232C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07" t="16228" r="13419" b="15552"/>
            <a:stretch/>
          </p:blipFill>
          <p:spPr>
            <a:xfrm>
              <a:off x="3490579" y="6642554"/>
              <a:ext cx="3367419" cy="250144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69E59217-7CE5-458F-AA59-C939C6D5FE67}"/>
                </a:ext>
              </a:extLst>
            </p:cNvPr>
            <p:cNvSpPr txBox="1"/>
            <p:nvPr/>
          </p:nvSpPr>
          <p:spPr>
            <a:xfrm>
              <a:off x="4093269" y="8791148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0AF18933-A1A0-4C19-A1E4-CD43E1AE24B7}"/>
                </a:ext>
              </a:extLst>
            </p:cNvPr>
            <p:cNvSpPr txBox="1"/>
            <p:nvPr/>
          </p:nvSpPr>
          <p:spPr>
            <a:xfrm>
              <a:off x="6087660" y="668166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6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xmlns="" id="{6F4B7EF4-CF58-47F5-B52C-1C254F45F8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89250" y="7687537"/>
              <a:ext cx="407032" cy="199017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xmlns="" id="{5CBC34D7-469C-4EC7-B5AC-380438C0F2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83816" y="7725768"/>
              <a:ext cx="61757" cy="17589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xmlns="" id="{AACCC864-FC0A-4F10-B6BD-4AFAA6B64678}"/>
                </a:ext>
              </a:extLst>
            </p:cNvPr>
            <p:cNvCxnSpPr>
              <a:cxnSpLocks/>
            </p:cNvCxnSpPr>
            <p:nvPr/>
          </p:nvCxnSpPr>
          <p:spPr>
            <a:xfrm>
              <a:off x="5106400" y="7689362"/>
              <a:ext cx="396982" cy="16357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6EE44B56-68D5-43A0-B9F0-C0CC9468D3D8}"/>
                </a:ext>
              </a:extLst>
            </p:cNvPr>
            <p:cNvSpPr txBox="1"/>
            <p:nvPr/>
          </p:nvSpPr>
          <p:spPr>
            <a:xfrm>
              <a:off x="4916181" y="7502625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675FCFC5-8BEC-4FDA-8914-223BFC8A6EA1}"/>
                </a:ext>
              </a:extLst>
            </p:cNvPr>
            <p:cNvSpPr txBox="1"/>
            <p:nvPr/>
          </p:nvSpPr>
          <p:spPr>
            <a:xfrm>
              <a:off x="4605811" y="8452721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11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F714CF9D-E5C9-4A26-937A-7BCD5731CC15}"/>
                </a:ext>
              </a:extLst>
            </p:cNvPr>
            <p:cNvSpPr txBox="1"/>
            <p:nvPr/>
          </p:nvSpPr>
          <p:spPr>
            <a:xfrm>
              <a:off x="5484251" y="8514149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11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7CD9474C-FFCE-4151-BC60-F1523DA0E51F}"/>
                </a:ext>
              </a:extLst>
            </p:cNvPr>
            <p:cNvSpPr txBox="1"/>
            <p:nvPr/>
          </p:nvSpPr>
          <p:spPr>
            <a:xfrm>
              <a:off x="6471446" y="8421447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11</a:t>
              </a:r>
            </a:p>
          </p:txBody>
        </p:sp>
        <p:sp>
          <p:nvSpPr>
            <p:cNvPr id="67" name="Right Brace 66">
              <a:extLst>
                <a:ext uri="{FF2B5EF4-FFF2-40B4-BE49-F238E27FC236}">
                  <a16:creationId xmlns:a16="http://schemas.microsoft.com/office/drawing/2014/main" xmlns="" id="{000D8AED-4C56-4E0E-9C58-7212EA94F13B}"/>
                </a:ext>
              </a:extLst>
            </p:cNvPr>
            <p:cNvSpPr/>
            <p:nvPr/>
          </p:nvSpPr>
          <p:spPr>
            <a:xfrm>
              <a:off x="5586298" y="8026966"/>
              <a:ext cx="180000" cy="375578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2A9E3092-DB14-4909-B8D8-657AD8D999B6}"/>
                </a:ext>
              </a:extLst>
            </p:cNvPr>
            <p:cNvSpPr txBox="1"/>
            <p:nvPr/>
          </p:nvSpPr>
          <p:spPr>
            <a:xfrm>
              <a:off x="5705983" y="8064135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10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6EBAAA9D-0F70-4DC6-93DE-398EB6459EE8}"/>
                </a:ext>
              </a:extLst>
            </p:cNvPr>
            <p:cNvSpPr txBox="1"/>
            <p:nvPr/>
          </p:nvSpPr>
          <p:spPr>
            <a:xfrm>
              <a:off x="5129430" y="6857092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BE37721F-0AFF-4A02-A647-21C718F6B65D}"/>
                </a:ext>
              </a:extLst>
            </p:cNvPr>
            <p:cNvSpPr txBox="1"/>
            <p:nvPr/>
          </p:nvSpPr>
          <p:spPr>
            <a:xfrm>
              <a:off x="5431602" y="7441295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760AADE0-BDF0-4F43-8392-80DA90F3C30D}"/>
                </a:ext>
              </a:extLst>
            </p:cNvPr>
            <p:cNvSpPr txBox="1"/>
            <p:nvPr/>
          </p:nvSpPr>
          <p:spPr>
            <a:xfrm>
              <a:off x="6549992" y="7461100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B287E994-D38F-4EF4-AE0B-AB820F5A01E6}"/>
                </a:ext>
              </a:extLst>
            </p:cNvPr>
            <p:cNvSpPr txBox="1"/>
            <p:nvPr/>
          </p:nvSpPr>
          <p:spPr>
            <a:xfrm>
              <a:off x="3545166" y="7375459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448966A3-E7E3-4632-A827-DF221DC97A33}"/>
                </a:ext>
              </a:extLst>
            </p:cNvPr>
            <p:cNvCxnSpPr/>
            <p:nvPr/>
          </p:nvCxnSpPr>
          <p:spPr>
            <a:xfrm>
              <a:off x="5964231" y="9044475"/>
              <a:ext cx="8064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xmlns="" id="{C316B052-E550-40C5-AAFD-AA9C165E7F1B}"/>
                </a:ext>
              </a:extLst>
            </p:cNvPr>
            <p:cNvSpPr txBox="1"/>
            <p:nvPr/>
          </p:nvSpPr>
          <p:spPr>
            <a:xfrm>
              <a:off x="4454300" y="7414911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B4AE7DF3-C240-4B28-8C2C-05566AD763EE}"/>
              </a:ext>
            </a:extLst>
          </p:cNvPr>
          <p:cNvSpPr txBox="1"/>
          <p:nvPr/>
        </p:nvSpPr>
        <p:spPr>
          <a:xfrm>
            <a:off x="6317465" y="0"/>
            <a:ext cx="540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 dirty="0"/>
              <a:t>1 of </a:t>
            </a:r>
            <a:r>
              <a:rPr lang="en-CA" sz="1200" dirty="0" smtClean="0"/>
              <a:t>2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3563013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493565" y="878913"/>
            <a:ext cx="1770036" cy="271952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cs typeface="Times New Roman"/>
              </a:rPr>
              <a:t>Epidermis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cs typeface="Times New Roman"/>
              </a:rPr>
              <a:t>Periderm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cs typeface="Times New Roman"/>
              </a:rPr>
              <a:t>Cortex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cs typeface="Times New Roman"/>
              </a:rPr>
              <a:t>Primary phloem fiber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cs typeface="Times New Roman"/>
              </a:rPr>
              <a:t>Primary phloem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cs typeface="Times New Roman"/>
              </a:rPr>
              <a:t>Secondary phloem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cs typeface="Times New Roman"/>
              </a:rPr>
              <a:t>Vascular cambium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cs typeface="Times New Roman"/>
              </a:rPr>
              <a:t>Secondary xylem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cs typeface="Times New Roman"/>
              </a:rPr>
              <a:t>Tracheid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cs typeface="Times New Roman"/>
              </a:rPr>
              <a:t>Xylem vessel element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cs typeface="Times New Roman"/>
              </a:rPr>
              <a:t>Rays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cs typeface="Times New Roman"/>
              </a:rPr>
              <a:t>Primary xylem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cs typeface="Times New Roman"/>
              </a:rPr>
              <a:t>Pith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4431564" y="142886"/>
            <a:ext cx="18869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+mj-lt"/>
                <a:cs typeface="Times New Roman"/>
              </a:rPr>
              <a:t>Dicot Stem</a:t>
            </a:r>
          </a:p>
          <a:p>
            <a:pPr algn="ctr"/>
            <a:r>
              <a:rPr lang="en-US" dirty="0">
                <a:latin typeface="+mj-lt"/>
                <a:cs typeface="Times New Roman"/>
              </a:rPr>
              <a:t>Secondary growth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1CE6E7B-FB9F-44BC-98BB-34AB2B43EDF9}"/>
              </a:ext>
            </a:extLst>
          </p:cNvPr>
          <p:cNvGrpSpPr/>
          <p:nvPr/>
        </p:nvGrpSpPr>
        <p:grpSpPr>
          <a:xfrm>
            <a:off x="5019086" y="3909210"/>
            <a:ext cx="1784914" cy="184723"/>
            <a:chOff x="4724400" y="4218920"/>
            <a:chExt cx="1784914" cy="18472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727BA329-2A1C-45C3-B679-1D9ABE12DF75}"/>
                </a:ext>
              </a:extLst>
            </p:cNvPr>
            <p:cNvSpPr txBox="1"/>
            <p:nvPr/>
          </p:nvSpPr>
          <p:spPr>
            <a:xfrm>
              <a:off x="4724400" y="4218920"/>
              <a:ext cx="1784914" cy="184666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" dirty="0"/>
                <a:t>Horton Lai and Carol Wenzel.  2020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8F79966C-D2E3-4E0C-8020-FF9825D49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24400" y="4218920"/>
              <a:ext cx="524377" cy="184723"/>
            </a:xfrm>
            <a:prstGeom prst="rect">
              <a:avLst/>
            </a:prstGeom>
          </p:spPr>
        </p:pic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9621F794-CCC2-4665-8253-19BCCAEE6AF2}"/>
              </a:ext>
            </a:extLst>
          </p:cNvPr>
          <p:cNvSpPr txBox="1"/>
          <p:nvPr/>
        </p:nvSpPr>
        <p:spPr>
          <a:xfrm>
            <a:off x="4873928" y="3576984"/>
            <a:ext cx="1002197" cy="21544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CA" sz="800" dirty="0"/>
              <a:t>Transverse sections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09675D48-CAF8-4890-9AE8-941FF6209994}"/>
              </a:ext>
            </a:extLst>
          </p:cNvPr>
          <p:cNvSpPr txBox="1"/>
          <p:nvPr/>
        </p:nvSpPr>
        <p:spPr>
          <a:xfrm>
            <a:off x="4084677" y="3908889"/>
            <a:ext cx="733192" cy="1849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lIns="90000" tIns="28800" rIns="90000" bIns="32400" rtlCol="0">
            <a:spAutoFit/>
          </a:bodyPr>
          <a:lstStyle/>
          <a:p>
            <a:pPr algn="ctr"/>
            <a:r>
              <a:rPr lang="en-CA" sz="800" dirty="0"/>
              <a:t>Bar = 100 </a:t>
            </a:r>
            <a:r>
              <a:rPr lang="el-GR" sz="800" dirty="0"/>
              <a:t>μ</a:t>
            </a:r>
            <a:r>
              <a:rPr lang="en-CA" sz="800" dirty="0"/>
              <a:t>m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xmlns="" id="{5BBBD8ED-F322-4C03-B8AF-25956409DE1B}"/>
              </a:ext>
            </a:extLst>
          </p:cNvPr>
          <p:cNvGrpSpPr/>
          <p:nvPr/>
        </p:nvGrpSpPr>
        <p:grpSpPr>
          <a:xfrm>
            <a:off x="0" y="0"/>
            <a:ext cx="3888000" cy="4024800"/>
            <a:chOff x="0" y="0"/>
            <a:chExt cx="3888000" cy="4024800"/>
          </a:xfrm>
        </p:grpSpPr>
        <p:pic>
          <p:nvPicPr>
            <p:cNvPr id="8" name="Picture 7" descr="A picture containing indoor, sitting, table, piece&#10;&#10;Description automatically generated">
              <a:extLst>
                <a:ext uri="{FF2B5EF4-FFF2-40B4-BE49-F238E27FC236}">
                  <a16:creationId xmlns:a16="http://schemas.microsoft.com/office/drawing/2014/main" xmlns="" id="{13EA9AF9-28BC-4E26-AFAE-D83CCE2934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0000"/>
                      </a14:imgEffect>
                      <a14:imgEffect>
                        <a14:brightnessContrast bright="35000" contras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53" t="3010" r="12746" b="3511"/>
            <a:stretch/>
          </p:blipFill>
          <p:spPr>
            <a:xfrm>
              <a:off x="0" y="0"/>
              <a:ext cx="3888000" cy="40248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4E29F03E-4DFF-4528-9B22-B60C1C2D37C3}"/>
                </a:ext>
              </a:extLst>
            </p:cNvPr>
            <p:cNvSpPr txBox="1"/>
            <p:nvPr/>
          </p:nvSpPr>
          <p:spPr>
            <a:xfrm>
              <a:off x="1769774" y="1897576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4F92C41-63B1-4F72-A1FF-57D8424A4987}"/>
                </a:ext>
              </a:extLst>
            </p:cNvPr>
            <p:cNvSpPr txBox="1"/>
            <p:nvPr/>
          </p:nvSpPr>
          <p:spPr>
            <a:xfrm>
              <a:off x="2746827" y="253596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4CCA7856-6165-405C-A2B2-923624DFB56A}"/>
                </a:ext>
              </a:extLst>
            </p:cNvPr>
            <p:cNvSpPr txBox="1"/>
            <p:nvPr/>
          </p:nvSpPr>
          <p:spPr>
            <a:xfrm>
              <a:off x="3622986" y="153630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C7972D14-0A5B-4DE9-8498-4B115E12CCE4}"/>
                </a:ext>
              </a:extLst>
            </p:cNvPr>
            <p:cNvSpPr txBox="1"/>
            <p:nvPr/>
          </p:nvSpPr>
          <p:spPr>
            <a:xfrm>
              <a:off x="3284136" y="232334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xmlns="" id="{771341CA-691D-4269-8D32-E137231E84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49358" y="1093151"/>
              <a:ext cx="247375" cy="23739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1E042979-DD18-4F3D-9BEE-413CD3C154E4}"/>
                </a:ext>
              </a:extLst>
            </p:cNvPr>
            <p:cNvSpPr txBox="1"/>
            <p:nvPr/>
          </p:nvSpPr>
          <p:spPr>
            <a:xfrm>
              <a:off x="3412403" y="89424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4</a:t>
              </a: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xmlns="" id="{553B6818-5D25-4739-A660-E1BB126B1C06}"/>
                </a:ext>
              </a:extLst>
            </p:cNvPr>
            <p:cNvCxnSpPr>
              <a:cxnSpLocks/>
            </p:cNvCxnSpPr>
            <p:nvPr/>
          </p:nvCxnSpPr>
          <p:spPr>
            <a:xfrm>
              <a:off x="2558964" y="1752377"/>
              <a:ext cx="479143" cy="9546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E838BC9B-5CAD-4E4F-8106-F41232B56001}"/>
                </a:ext>
              </a:extLst>
            </p:cNvPr>
            <p:cNvSpPr txBox="1"/>
            <p:nvPr/>
          </p:nvSpPr>
          <p:spPr>
            <a:xfrm>
              <a:off x="2364987" y="159882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xmlns="" id="{A7628684-B682-49C4-99DA-87076727C7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30189" y="1681725"/>
              <a:ext cx="564428" cy="166122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xmlns="" id="{731DB6AF-540B-4300-8687-EE8835E502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44591" y="825420"/>
              <a:ext cx="68485" cy="25544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50D88817-0D50-402D-886A-0390462216EB}"/>
                </a:ext>
              </a:extLst>
            </p:cNvPr>
            <p:cNvSpPr txBox="1"/>
            <p:nvPr/>
          </p:nvSpPr>
          <p:spPr>
            <a:xfrm>
              <a:off x="1983340" y="102240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75" name="Right Brace 74">
              <a:extLst>
                <a:ext uri="{FF2B5EF4-FFF2-40B4-BE49-F238E27FC236}">
                  <a16:creationId xmlns:a16="http://schemas.microsoft.com/office/drawing/2014/main" xmlns="" id="{9BD93DA9-60DF-4678-84D3-3D2BEED3F197}"/>
                </a:ext>
              </a:extLst>
            </p:cNvPr>
            <p:cNvSpPr/>
            <p:nvPr/>
          </p:nvSpPr>
          <p:spPr>
            <a:xfrm rot="3866679">
              <a:off x="2725015" y="2314206"/>
              <a:ext cx="180000" cy="403635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>
                <a:effectLst>
                  <a:glow rad="127000">
                    <a:schemeClr val="bg1"/>
                  </a:glow>
                </a:effectLst>
              </a:endParaRPr>
            </a:p>
          </p:txBody>
        </p: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xmlns="" id="{1CDBDA13-128C-45A9-BDC3-727245A7AC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76473" y="2207805"/>
              <a:ext cx="258763" cy="32596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xmlns="" id="{44E9D9FE-16CF-46F6-866C-194AF1D57F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5236" y="2166525"/>
              <a:ext cx="359047" cy="40386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8BB1F4B2-9335-469D-A6D9-D92EDDD22865}"/>
                </a:ext>
              </a:extLst>
            </p:cNvPr>
            <p:cNvSpPr txBox="1"/>
            <p:nvPr/>
          </p:nvSpPr>
          <p:spPr>
            <a:xfrm rot="21205369">
              <a:off x="2366166" y="1890960"/>
              <a:ext cx="5565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Year</a:t>
              </a:r>
            </a:p>
            <a:p>
              <a:pPr algn="ctr"/>
              <a:r>
                <a:rPr lang="en-US" sz="8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1            2</a:t>
              </a:r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xmlns="" id="{6CFBE93B-2B84-4073-A8E2-B268B8B33C5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13188" y="1403270"/>
              <a:ext cx="310692" cy="7620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xmlns="" id="{8AA42AA7-4258-4D6B-B297-AD104CFB82DA}"/>
                </a:ext>
              </a:extLst>
            </p:cNvPr>
            <p:cNvSpPr txBox="1"/>
            <p:nvPr/>
          </p:nvSpPr>
          <p:spPr>
            <a:xfrm>
              <a:off x="1262013" y="134915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xmlns="" id="{C5EC28C9-329B-4755-ADF6-4401DD3669EB}"/>
                </a:ext>
              </a:extLst>
            </p:cNvPr>
            <p:cNvCxnSpPr>
              <a:cxnSpLocks/>
            </p:cNvCxnSpPr>
            <p:nvPr/>
          </p:nvCxnSpPr>
          <p:spPr>
            <a:xfrm>
              <a:off x="2144591" y="2954478"/>
              <a:ext cx="60156" cy="22654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066313A3-F963-4766-9455-6BCB51C6B4E3}"/>
                </a:ext>
              </a:extLst>
            </p:cNvPr>
            <p:cNvSpPr txBox="1"/>
            <p:nvPr/>
          </p:nvSpPr>
          <p:spPr>
            <a:xfrm>
              <a:off x="1983340" y="274848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05296DEF-089F-4A51-AFE7-7122869EDA10}"/>
                </a:ext>
              </a:extLst>
            </p:cNvPr>
            <p:cNvCxnSpPr>
              <a:cxnSpLocks/>
            </p:cNvCxnSpPr>
            <p:nvPr/>
          </p:nvCxnSpPr>
          <p:spPr>
            <a:xfrm>
              <a:off x="3692660" y="3934663"/>
              <a:ext cx="1008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xmlns="" id="{5C4BA8D6-5AFC-4657-9722-20A2EC45E1FF}"/>
              </a:ext>
            </a:extLst>
          </p:cNvPr>
          <p:cNvGrpSpPr/>
          <p:nvPr/>
        </p:nvGrpSpPr>
        <p:grpSpPr>
          <a:xfrm>
            <a:off x="4005719" y="4146363"/>
            <a:ext cx="2852277" cy="1823066"/>
            <a:chOff x="4005719" y="4146363"/>
            <a:chExt cx="2852277" cy="1823066"/>
          </a:xfrm>
        </p:grpSpPr>
        <p:pic>
          <p:nvPicPr>
            <p:cNvPr id="7" name="Picture 6" descr="A picture containing decorated, table&#10;&#10;Description automatically generated">
              <a:extLst>
                <a:ext uri="{FF2B5EF4-FFF2-40B4-BE49-F238E27FC236}">
                  <a16:creationId xmlns:a16="http://schemas.microsoft.com/office/drawing/2014/main" xmlns="" id="{8BE98544-1D50-4D78-B80A-9C117E4A0F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47" b="4331"/>
            <a:stretch/>
          </p:blipFill>
          <p:spPr>
            <a:xfrm rot="10800000">
              <a:off x="4005719" y="4146363"/>
              <a:ext cx="2852277" cy="1823066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D27C6801-9AE8-4635-BD0B-03E11CEC93C5}"/>
                </a:ext>
              </a:extLst>
            </p:cNvPr>
            <p:cNvSpPr txBox="1"/>
            <p:nvPr/>
          </p:nvSpPr>
          <p:spPr>
            <a:xfrm>
              <a:off x="5987073" y="470573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sp>
          <p:nvSpPr>
            <p:cNvPr id="53" name="Right Brace 52">
              <a:extLst>
                <a:ext uri="{FF2B5EF4-FFF2-40B4-BE49-F238E27FC236}">
                  <a16:creationId xmlns:a16="http://schemas.microsoft.com/office/drawing/2014/main" xmlns="" id="{69C234E7-5DD8-4048-A298-32E8A044F6B8}"/>
                </a:ext>
              </a:extLst>
            </p:cNvPr>
            <p:cNvSpPr/>
            <p:nvPr/>
          </p:nvSpPr>
          <p:spPr>
            <a:xfrm>
              <a:off x="5878062" y="4582278"/>
              <a:ext cx="180000" cy="528251"/>
            </a:xfrm>
            <a:prstGeom prst="rightBrace">
              <a:avLst/>
            </a:prstGeom>
            <a:ln w="25400">
              <a:solidFill>
                <a:schemeClr val="tx1"/>
              </a:solidFill>
            </a:ln>
            <a:effectLst>
              <a:glow rad="381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 dirty="0"/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xmlns="" id="{35068EEF-F4F4-4F9A-A326-9C7D914636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17686" y="4327654"/>
              <a:ext cx="252570" cy="107377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3E96D3BB-5BA3-4462-BFEF-731A8F24FE9D}"/>
                </a:ext>
              </a:extLst>
            </p:cNvPr>
            <p:cNvSpPr txBox="1"/>
            <p:nvPr/>
          </p:nvSpPr>
          <p:spPr>
            <a:xfrm>
              <a:off x="5604045" y="416201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/>
                  <a:cs typeface="Times New Roman"/>
                </a:rPr>
                <a:t>1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76BCF2AD-F752-466F-9D46-D109B31650CA}"/>
                </a:ext>
              </a:extLst>
            </p:cNvPr>
            <p:cNvSpPr txBox="1"/>
            <p:nvPr/>
          </p:nvSpPr>
          <p:spPr>
            <a:xfrm>
              <a:off x="5112259" y="538379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sp>
          <p:nvSpPr>
            <p:cNvPr id="68" name="Right Brace 67">
              <a:extLst>
                <a:ext uri="{FF2B5EF4-FFF2-40B4-BE49-F238E27FC236}">
                  <a16:creationId xmlns:a16="http://schemas.microsoft.com/office/drawing/2014/main" xmlns="" id="{80E67ED5-38BE-454F-929D-E14DC0AB7914}"/>
                </a:ext>
              </a:extLst>
            </p:cNvPr>
            <p:cNvSpPr/>
            <p:nvPr/>
          </p:nvSpPr>
          <p:spPr>
            <a:xfrm>
              <a:off x="4990509" y="5100986"/>
              <a:ext cx="180000" cy="842614"/>
            </a:xfrm>
            <a:prstGeom prst="rightBrace">
              <a:avLst/>
            </a:prstGeom>
            <a:ln w="25400">
              <a:solidFill>
                <a:schemeClr val="tx1"/>
              </a:solidFill>
            </a:ln>
            <a:effectLst>
              <a:glow rad="381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 dirty="0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743E6A7E-AD1B-4FB6-A4BE-B6113B321270}"/>
                </a:ext>
              </a:extLst>
            </p:cNvPr>
            <p:cNvCxnSpPr>
              <a:cxnSpLocks/>
            </p:cNvCxnSpPr>
            <p:nvPr/>
          </p:nvCxnSpPr>
          <p:spPr>
            <a:xfrm>
              <a:off x="5832000" y="5869619"/>
              <a:ext cx="936000" cy="0"/>
            </a:xfrm>
            <a:prstGeom prst="line">
              <a:avLst/>
            </a:prstGeom>
            <a:ln w="28575"/>
            <a:effectLst>
              <a:glow rad="381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xmlns="" id="{E89D8511-7204-4489-A4B7-2E485AC49062}"/>
              </a:ext>
            </a:extLst>
          </p:cNvPr>
          <p:cNvGrpSpPr/>
          <p:nvPr/>
        </p:nvGrpSpPr>
        <p:grpSpPr>
          <a:xfrm>
            <a:off x="4009996" y="6096001"/>
            <a:ext cx="2848003" cy="3048001"/>
            <a:chOff x="4009996" y="6096001"/>
            <a:chExt cx="2848003" cy="304800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F662E6AB-F916-41B0-8AC6-9922B8C261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16" r="7237" b="1644"/>
            <a:stretch/>
          </p:blipFill>
          <p:spPr>
            <a:xfrm rot="5400000">
              <a:off x="3909997" y="6196000"/>
              <a:ext cx="3048001" cy="2848003"/>
            </a:xfrm>
            <a:prstGeom prst="rect">
              <a:avLst/>
            </a:prstGeom>
          </p:spPr>
        </p:pic>
        <p:sp>
          <p:nvSpPr>
            <p:cNvPr id="43" name="Right Brace 42">
              <a:extLst>
                <a:ext uri="{FF2B5EF4-FFF2-40B4-BE49-F238E27FC236}">
                  <a16:creationId xmlns:a16="http://schemas.microsoft.com/office/drawing/2014/main" xmlns="" id="{353D7D4D-B920-43DA-B6BF-1ABD4E679006}"/>
                </a:ext>
              </a:extLst>
            </p:cNvPr>
            <p:cNvSpPr/>
            <p:nvPr/>
          </p:nvSpPr>
          <p:spPr>
            <a:xfrm rot="10800000">
              <a:off x="4279055" y="7086616"/>
              <a:ext cx="180000" cy="2007486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680AEF5E-91ED-4CA8-BBB5-973C417DA36B}"/>
                </a:ext>
              </a:extLst>
            </p:cNvPr>
            <p:cNvSpPr txBox="1"/>
            <p:nvPr/>
          </p:nvSpPr>
          <p:spPr>
            <a:xfrm>
              <a:off x="4059496" y="795185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xmlns="" id="{4AF1D9EA-27E6-470B-BCC9-BC61D09B02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01175" y="7013218"/>
              <a:ext cx="569081" cy="351173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xmlns="" id="{76DA203F-8851-4992-8CE9-427E05B768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25665" y="6992545"/>
              <a:ext cx="9987" cy="371846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xmlns="" id="{018F6991-D2A6-43E0-94B3-15F754F350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03901" y="6802770"/>
              <a:ext cx="483772" cy="561621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3CDA3AA2-B3B8-4FA1-A7EA-835629081D3C}"/>
                </a:ext>
              </a:extLst>
            </p:cNvPr>
            <p:cNvSpPr txBox="1"/>
            <p:nvPr/>
          </p:nvSpPr>
          <p:spPr>
            <a:xfrm>
              <a:off x="5605471" y="733716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08F8C113-081D-4465-83C4-C7C62C6E8845}"/>
                </a:ext>
              </a:extLst>
            </p:cNvPr>
            <p:cNvSpPr txBox="1"/>
            <p:nvPr/>
          </p:nvSpPr>
          <p:spPr>
            <a:xfrm>
              <a:off x="5568786" y="635797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</a:p>
          </p:txBody>
        </p:sp>
        <p:sp>
          <p:nvSpPr>
            <p:cNvPr id="51" name="Right Brace 50">
              <a:extLst>
                <a:ext uri="{FF2B5EF4-FFF2-40B4-BE49-F238E27FC236}">
                  <a16:creationId xmlns:a16="http://schemas.microsoft.com/office/drawing/2014/main" xmlns="" id="{E7E93EE9-D61D-499D-951B-7BE1FDC957D4}"/>
                </a:ext>
              </a:extLst>
            </p:cNvPr>
            <p:cNvSpPr/>
            <p:nvPr/>
          </p:nvSpPr>
          <p:spPr>
            <a:xfrm>
              <a:off x="5441111" y="6114605"/>
              <a:ext cx="180000" cy="772042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xmlns="" id="{256B7D6B-7AF2-409B-9C8F-7D2448DC6FA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04236" y="7696201"/>
              <a:ext cx="361701" cy="326452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xmlns="" id="{9271867D-F37F-46C2-B51E-CAD3F604C6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65937" y="7708333"/>
              <a:ext cx="348911" cy="31432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5129F709-5858-443F-A717-93A0F6B9FDDB}"/>
                </a:ext>
              </a:extLst>
            </p:cNvPr>
            <p:cNvSpPr txBox="1"/>
            <p:nvPr/>
          </p:nvSpPr>
          <p:spPr>
            <a:xfrm>
              <a:off x="5101175" y="8022653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11</a:t>
              </a:r>
            </a:p>
          </p:txBody>
        </p: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xmlns="" id="{5A66FAE0-E25C-4EEB-B995-D403E88689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87673" y="7513188"/>
              <a:ext cx="174455" cy="411612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DA868FE4-0202-44A6-8E17-8C44667C8C9C}"/>
                </a:ext>
              </a:extLst>
            </p:cNvPr>
            <p:cNvSpPr txBox="1"/>
            <p:nvPr/>
          </p:nvSpPr>
          <p:spPr>
            <a:xfrm>
              <a:off x="5126728" y="8444827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10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E26BF42D-79D6-4225-BFE0-B7E585E05EF2}"/>
                </a:ext>
              </a:extLst>
            </p:cNvPr>
            <p:cNvSpPr txBox="1"/>
            <p:nvPr/>
          </p:nvSpPr>
          <p:spPr>
            <a:xfrm>
              <a:off x="6462128" y="8615479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10</a:t>
              </a: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xmlns="" id="{AF25F96A-4DAA-49A5-87F8-187FF2A0AE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87073" y="7696201"/>
              <a:ext cx="300601" cy="22860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xmlns="" id="{624701C6-9915-4994-8F8D-287D801F05E3}"/>
                </a:ext>
              </a:extLst>
            </p:cNvPr>
            <p:cNvSpPr txBox="1"/>
            <p:nvPr/>
          </p:nvSpPr>
          <p:spPr>
            <a:xfrm>
              <a:off x="6156068" y="789435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xmlns="" id="{EA125817-CB51-497F-B951-7C2D862A7112}"/>
                </a:ext>
              </a:extLst>
            </p:cNvPr>
            <p:cNvCxnSpPr/>
            <p:nvPr/>
          </p:nvCxnSpPr>
          <p:spPr>
            <a:xfrm>
              <a:off x="5472000" y="9045768"/>
              <a:ext cx="1296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xmlns="" id="{CA9FFAFF-8750-4F85-B0FB-CD2BD1B5234A}"/>
              </a:ext>
            </a:extLst>
          </p:cNvPr>
          <p:cNvGrpSpPr/>
          <p:nvPr/>
        </p:nvGrpSpPr>
        <p:grpSpPr>
          <a:xfrm>
            <a:off x="0" y="6872655"/>
            <a:ext cx="3886200" cy="2271345"/>
            <a:chOff x="0" y="6872655"/>
            <a:chExt cx="3886200" cy="2271345"/>
          </a:xfrm>
        </p:grpSpPr>
        <p:pic>
          <p:nvPicPr>
            <p:cNvPr id="3" name="Picture 2" descr="A picture containing rug, hat&#10;&#10;Description automatically generated">
              <a:extLst>
                <a:ext uri="{FF2B5EF4-FFF2-40B4-BE49-F238E27FC236}">
                  <a16:creationId xmlns:a16="http://schemas.microsoft.com/office/drawing/2014/main" xmlns="" id="{3258931A-E5B2-4F2A-B38A-DE20FAB546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96" t="37771" r="33910" b="35428"/>
            <a:stretch/>
          </p:blipFill>
          <p:spPr>
            <a:xfrm rot="10800000">
              <a:off x="0" y="6872655"/>
              <a:ext cx="3886200" cy="2271345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0EE3785E-F2BD-425C-AEEE-9D26BFC19B68}"/>
                </a:ext>
              </a:extLst>
            </p:cNvPr>
            <p:cNvSpPr txBox="1"/>
            <p:nvPr/>
          </p:nvSpPr>
          <p:spPr>
            <a:xfrm>
              <a:off x="2006848" y="8765122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13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60228503-A116-40CA-98EC-181FA51BE283}"/>
                </a:ext>
              </a:extLst>
            </p:cNvPr>
            <p:cNvSpPr txBox="1"/>
            <p:nvPr/>
          </p:nvSpPr>
          <p:spPr>
            <a:xfrm>
              <a:off x="1631807" y="8551172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12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xmlns="" id="{AD61CA10-843D-4C29-B072-931FA457B72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544793" y="8401168"/>
              <a:ext cx="250276" cy="209433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xmlns="" id="{FD2660BE-4607-4439-87C3-D10EEE1F80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95069" y="8422491"/>
              <a:ext cx="229492" cy="182557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ight Brace 40">
              <a:extLst>
                <a:ext uri="{FF2B5EF4-FFF2-40B4-BE49-F238E27FC236}">
                  <a16:creationId xmlns:a16="http://schemas.microsoft.com/office/drawing/2014/main" xmlns="" id="{9F051537-81AD-4159-9322-DE76B3268638}"/>
                </a:ext>
              </a:extLst>
            </p:cNvPr>
            <p:cNvSpPr/>
            <p:nvPr/>
          </p:nvSpPr>
          <p:spPr>
            <a:xfrm rot="8829701">
              <a:off x="724106" y="7094469"/>
              <a:ext cx="180000" cy="1474688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16AECF69-B038-4365-829D-FD222ACA95C9}"/>
                </a:ext>
              </a:extLst>
            </p:cNvPr>
            <p:cNvSpPr txBox="1"/>
            <p:nvPr/>
          </p:nvSpPr>
          <p:spPr>
            <a:xfrm>
              <a:off x="521149" y="778282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xmlns="" id="{1448428C-3841-4D24-864C-8F5479670F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40585" y="8192518"/>
              <a:ext cx="289603" cy="54778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xmlns="" id="{2F517A44-EB45-453B-AFE3-84C40BE8C9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4030" y="7297517"/>
              <a:ext cx="479219" cy="88808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xmlns="" id="{03A199A9-52D8-49F1-95A3-918E8C608BDE}"/>
                </a:ext>
              </a:extLst>
            </p:cNvPr>
            <p:cNvSpPr txBox="1"/>
            <p:nvPr/>
          </p:nvSpPr>
          <p:spPr>
            <a:xfrm rot="17845398">
              <a:off x="2601711" y="8181899"/>
              <a:ext cx="4235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Year</a:t>
              </a:r>
            </a:p>
            <a:p>
              <a:pPr algn="ctr"/>
              <a:r>
                <a:rPr lang="en-US" sz="10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xmlns="" id="{A12EA188-D0C3-483C-A2D2-668AAAA4C7F1}"/>
                </a:ext>
              </a:extLst>
            </p:cNvPr>
            <p:cNvSpPr txBox="1"/>
            <p:nvPr/>
          </p:nvSpPr>
          <p:spPr>
            <a:xfrm rot="17902843">
              <a:off x="2992245" y="7455160"/>
              <a:ext cx="4235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Year</a:t>
              </a:r>
            </a:p>
            <a:p>
              <a:pPr algn="ctr"/>
              <a:r>
                <a:rPr lang="en-US" sz="10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xmlns="" id="{FC881AD2-86E7-44CE-86E4-3768C7194704}"/>
                </a:ext>
              </a:extLst>
            </p:cNvPr>
            <p:cNvCxnSpPr/>
            <p:nvPr/>
          </p:nvCxnSpPr>
          <p:spPr>
            <a:xfrm>
              <a:off x="3421722" y="9045768"/>
              <a:ext cx="370800" cy="0"/>
            </a:xfrm>
            <a:prstGeom prst="line">
              <a:avLst/>
            </a:prstGeom>
            <a:ln w="28575"/>
            <a:effectLst>
              <a:glow rad="381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xmlns="" id="{2E07B0E0-B640-403F-B7EF-91E17D63FA00}"/>
              </a:ext>
            </a:extLst>
          </p:cNvPr>
          <p:cNvGrpSpPr/>
          <p:nvPr/>
        </p:nvGrpSpPr>
        <p:grpSpPr>
          <a:xfrm>
            <a:off x="0" y="4146366"/>
            <a:ext cx="3886200" cy="2597608"/>
            <a:chOff x="0" y="4146366"/>
            <a:chExt cx="3886200" cy="2597608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FE567629-1157-482A-9E31-240E8FACD9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77"/>
            <a:stretch/>
          </p:blipFill>
          <p:spPr>
            <a:xfrm>
              <a:off x="0" y="4146366"/>
              <a:ext cx="3886200" cy="259760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5A53219-4978-4170-AD12-6CFEE5D3AF7E}"/>
                </a:ext>
              </a:extLst>
            </p:cNvPr>
            <p:cNvSpPr txBox="1"/>
            <p:nvPr/>
          </p:nvSpPr>
          <p:spPr>
            <a:xfrm>
              <a:off x="1892954" y="641620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8</a:t>
              </a:r>
            </a:p>
          </p:txBody>
        </p:sp>
        <p:sp>
          <p:nvSpPr>
            <p:cNvPr id="23" name="Right Brace 22">
              <a:extLst>
                <a:ext uri="{FF2B5EF4-FFF2-40B4-BE49-F238E27FC236}">
                  <a16:creationId xmlns:a16="http://schemas.microsoft.com/office/drawing/2014/main" xmlns="" id="{5774AAE9-B340-4016-8D90-EE127E927403}"/>
                </a:ext>
              </a:extLst>
            </p:cNvPr>
            <p:cNvSpPr/>
            <p:nvPr/>
          </p:nvSpPr>
          <p:spPr>
            <a:xfrm>
              <a:off x="1757624" y="5689763"/>
              <a:ext cx="180000" cy="318356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8E79AFEB-959B-42F7-AEBD-C94526388ADA}"/>
                </a:ext>
              </a:extLst>
            </p:cNvPr>
            <p:cNvSpPr txBox="1"/>
            <p:nvPr/>
          </p:nvSpPr>
          <p:spPr>
            <a:xfrm>
              <a:off x="1892954" y="571822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5414484B-3C8F-419A-8082-B1C709E44AC1}"/>
                </a:ext>
              </a:extLst>
            </p:cNvPr>
            <p:cNvSpPr txBox="1"/>
            <p:nvPr/>
          </p:nvSpPr>
          <p:spPr>
            <a:xfrm>
              <a:off x="1808351" y="484305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3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AE02C443-A400-43A0-9EA7-2F66C7F0D744}"/>
                </a:ext>
              </a:extLst>
            </p:cNvPr>
            <p:cNvSpPr txBox="1"/>
            <p:nvPr/>
          </p:nvSpPr>
          <p:spPr>
            <a:xfrm>
              <a:off x="2158856" y="437668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2</a:t>
              </a:r>
            </a:p>
          </p:txBody>
        </p:sp>
        <p:sp>
          <p:nvSpPr>
            <p:cNvPr id="29" name="Right Brace 28">
              <a:extLst>
                <a:ext uri="{FF2B5EF4-FFF2-40B4-BE49-F238E27FC236}">
                  <a16:creationId xmlns:a16="http://schemas.microsoft.com/office/drawing/2014/main" xmlns="" id="{6D73CE0F-921C-4314-B7FA-8280CF85EFF9}"/>
                </a:ext>
              </a:extLst>
            </p:cNvPr>
            <p:cNvSpPr/>
            <p:nvPr/>
          </p:nvSpPr>
          <p:spPr>
            <a:xfrm>
              <a:off x="2024747" y="4454667"/>
              <a:ext cx="180000" cy="119562"/>
            </a:xfrm>
            <a:prstGeom prst="rightBrace">
              <a:avLst/>
            </a:prstGeom>
            <a:ln w="25400">
              <a:solidFill>
                <a:schemeClr val="tx1"/>
              </a:solidFill>
            </a:ln>
            <a:effectLst>
              <a:glow rad="381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 dirty="0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9AB5040D-4A1B-4A8E-9C3C-75EA4E9F7927}"/>
                </a:ext>
              </a:extLst>
            </p:cNvPr>
            <p:cNvSpPr txBox="1"/>
            <p:nvPr/>
          </p:nvSpPr>
          <p:spPr>
            <a:xfrm>
              <a:off x="1413186" y="528560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4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22EE1FEA-E9BF-4469-A574-3B32B7CCFDF4}"/>
                </a:ext>
              </a:extLst>
            </p:cNvPr>
            <p:cNvSpPr txBox="1"/>
            <p:nvPr/>
          </p:nvSpPr>
          <p:spPr>
            <a:xfrm>
              <a:off x="1892954" y="602624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6</a:t>
              </a:r>
            </a:p>
          </p:txBody>
        </p:sp>
        <p:sp>
          <p:nvSpPr>
            <p:cNvPr id="72" name="Right Brace 71">
              <a:extLst>
                <a:ext uri="{FF2B5EF4-FFF2-40B4-BE49-F238E27FC236}">
                  <a16:creationId xmlns:a16="http://schemas.microsoft.com/office/drawing/2014/main" xmlns="" id="{0C2B2BFD-917E-406D-8AEB-A73C93EB19A3}"/>
                </a:ext>
              </a:extLst>
            </p:cNvPr>
            <p:cNvSpPr/>
            <p:nvPr/>
          </p:nvSpPr>
          <p:spPr>
            <a:xfrm>
              <a:off x="1756152" y="6040543"/>
              <a:ext cx="180000" cy="273244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xmlns="" id="{F2E67C4D-3BF9-47B2-A348-2E398E2663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25684" y="5960299"/>
              <a:ext cx="121143" cy="358014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F28866C7-C299-4365-9E89-96AAC10BBB23}"/>
                </a:ext>
              </a:extLst>
            </p:cNvPr>
            <p:cNvSpPr txBox="1"/>
            <p:nvPr/>
          </p:nvSpPr>
          <p:spPr>
            <a:xfrm>
              <a:off x="2653320" y="573112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64" name="Right Brace 63">
              <a:extLst>
                <a:ext uri="{FF2B5EF4-FFF2-40B4-BE49-F238E27FC236}">
                  <a16:creationId xmlns:a16="http://schemas.microsoft.com/office/drawing/2014/main" xmlns="" id="{4CB429F5-7C60-47C9-8AF9-F9FE3F45EBB8}"/>
                </a:ext>
              </a:extLst>
            </p:cNvPr>
            <p:cNvSpPr/>
            <p:nvPr/>
          </p:nvSpPr>
          <p:spPr>
            <a:xfrm>
              <a:off x="1764521" y="6370737"/>
              <a:ext cx="180000" cy="351914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xmlns="" id="{131EBEAB-ACD2-40E2-9F7A-AA207C9D1732}"/>
                </a:ext>
              </a:extLst>
            </p:cNvPr>
            <p:cNvCxnSpPr/>
            <p:nvPr/>
          </p:nvCxnSpPr>
          <p:spPr>
            <a:xfrm>
              <a:off x="3469460" y="6648879"/>
              <a:ext cx="3240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99A6977F-F7C9-455C-ABB1-F179BFC5C52D}"/>
              </a:ext>
            </a:extLst>
          </p:cNvPr>
          <p:cNvSpPr txBox="1"/>
          <p:nvPr/>
        </p:nvSpPr>
        <p:spPr>
          <a:xfrm>
            <a:off x="6317465" y="0"/>
            <a:ext cx="540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200" dirty="0" smtClean="0"/>
              <a:t>2 </a:t>
            </a:r>
            <a:r>
              <a:rPr lang="en-CA" sz="1200" dirty="0"/>
              <a:t>of </a:t>
            </a:r>
            <a:r>
              <a:rPr lang="en-CA" sz="1200" dirty="0" smtClean="0"/>
              <a:t>2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15356416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361</TotalTime>
  <Words>162</Words>
  <Application>Microsoft Macintosh PowerPoint</Application>
  <PresentationFormat>On-screen Show (4:3)</PresentationFormat>
  <Paragraphs>109</Paragraphs>
  <Slides>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Horton Lai</dc:creator>
  <cp:lastModifiedBy>e 17</cp:lastModifiedBy>
  <cp:revision>40</cp:revision>
  <dcterms:created xsi:type="dcterms:W3CDTF">2020-08-22T21:22:56Z</dcterms:created>
  <dcterms:modified xsi:type="dcterms:W3CDTF">2021-01-07T05:44:47Z</dcterms:modified>
</cp:coreProperties>
</file>