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5"/>
  </p:notesMasterIdLst>
  <p:sldIdLst>
    <p:sldId id="265" r:id="rId2"/>
    <p:sldId id="266" r:id="rId3"/>
    <p:sldId id="267" r:id="rId4"/>
  </p:sldIdLst>
  <p:sldSz cx="6858000" cy="9144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orton Lai" initials="HL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7" autoAdjust="0"/>
    <p:restoredTop sz="94660"/>
  </p:normalViewPr>
  <p:slideViewPr>
    <p:cSldViewPr snapToGrid="0">
      <p:cViewPr>
        <p:scale>
          <a:sx n="143" d="100"/>
          <a:sy n="143" d="100"/>
        </p:scale>
        <p:origin x="-320" y="357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6" Type="http://schemas.openxmlformats.org/officeDocument/2006/relationships/printerSettings" Target="printerSettings/printerSettings1.bin"/><Relationship Id="rId7" Type="http://schemas.openxmlformats.org/officeDocument/2006/relationships/commentAuthors" Target="commentAuthors.xml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7D6CE9-CA4D-4FAE-B498-2D087A676843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772528-F224-4243-80E1-0EDF3E3B4DC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54213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72"/>
            <a:ext cx="5829300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09612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09293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366189"/>
            <a:ext cx="1543050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66189"/>
            <a:ext cx="4514850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93207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55249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22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32575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133605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133605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25136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2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2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63382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27255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18213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3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90" y="364071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3" y="1913471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53797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1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2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2095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133605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8475138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8475138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8475138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06484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microsoft.com/office/2007/relationships/hdphoto" Target="../media/hdphoto2.wdp"/><Relationship Id="rId7" Type="http://schemas.openxmlformats.org/officeDocument/2006/relationships/image" Target="../media/image4.png"/><Relationship Id="rId8" Type="http://schemas.microsoft.com/office/2007/relationships/hdphoto" Target="../media/hdphoto3.wdp"/><Relationship Id="rId9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microsoft.com/office/2007/relationships/hdphoto" Target="../media/hdphoto4.wdp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microsoft.com/office/2007/relationships/hdphoto" Target="../media/hdphoto5.wdp"/><Relationship Id="rId5" Type="http://schemas.openxmlformats.org/officeDocument/2006/relationships/image" Target="../media/image11.png"/><Relationship Id="rId6" Type="http://schemas.microsoft.com/office/2007/relationships/hdphoto" Target="../media/hdphoto6.wdp"/><Relationship Id="rId7" Type="http://schemas.openxmlformats.org/officeDocument/2006/relationships/image" Target="../media/image12.png"/><Relationship Id="rId8" Type="http://schemas.microsoft.com/office/2007/relationships/hdphoto" Target="../media/hdphoto7.wdp"/><Relationship Id="rId9" Type="http://schemas.openxmlformats.org/officeDocument/2006/relationships/image" Target="../media/image13.png"/><Relationship Id="rId10" Type="http://schemas.microsoft.com/office/2007/relationships/hdphoto" Target="../media/hdphoto8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422026" y="1079014"/>
            <a:ext cx="2261068" cy="2660408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Epidermis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Hypodermis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Cortex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Endodermis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cs typeface="Times New Roman"/>
              </a:rPr>
              <a:t>Vascular cylinder (stele)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Pericycle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Primary phloem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Vascular cambium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Protoxylem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Metaxylem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0446C40B-7403-4C3B-9B50-E32C68F33375}"/>
              </a:ext>
            </a:extLst>
          </p:cNvPr>
          <p:cNvSpPr txBox="1"/>
          <p:nvPr/>
        </p:nvSpPr>
        <p:spPr>
          <a:xfrm>
            <a:off x="4376019" y="158750"/>
            <a:ext cx="23828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+mj-lt"/>
                <a:cs typeface="Times New Roman"/>
              </a:rPr>
              <a:t>Dicot Root</a:t>
            </a:r>
          </a:p>
          <a:p>
            <a:pPr algn="ctr"/>
            <a:r>
              <a:rPr lang="en-US" i="1" dirty="0">
                <a:latin typeface="+mj-lt"/>
                <a:cs typeface="Times New Roman"/>
              </a:rPr>
              <a:t>Ranunculus</a:t>
            </a:r>
            <a:r>
              <a:rPr lang="en-US" dirty="0">
                <a:latin typeface="+mj-lt"/>
                <a:cs typeface="Times New Roman"/>
              </a:rPr>
              <a:t> (Buttercup)</a:t>
            </a:r>
          </a:p>
          <a:p>
            <a:pPr algn="ctr"/>
            <a:r>
              <a:rPr lang="en-US" sz="1600" dirty="0">
                <a:latin typeface="+mj-lt"/>
                <a:cs typeface="Times New Roman"/>
              </a:rPr>
              <a:t>Immature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97906AD7-E8C7-4EC4-9CF3-DFA583D87863}"/>
              </a:ext>
            </a:extLst>
          </p:cNvPr>
          <p:cNvGrpSpPr/>
          <p:nvPr/>
        </p:nvGrpSpPr>
        <p:grpSpPr>
          <a:xfrm>
            <a:off x="5019280" y="4056625"/>
            <a:ext cx="1784915" cy="184723"/>
            <a:chOff x="4724400" y="4218920"/>
            <a:chExt cx="1784915" cy="18472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76670FA7-8C8D-46E3-9F44-62894086B6AB}"/>
                </a:ext>
              </a:extLst>
            </p:cNvPr>
            <p:cNvSpPr txBox="1"/>
            <p:nvPr/>
          </p:nvSpPr>
          <p:spPr>
            <a:xfrm>
              <a:off x="4724401" y="4218920"/>
              <a:ext cx="1784914" cy="184666"/>
            </a:xfrm>
            <a:prstGeom prst="rect">
              <a:avLst/>
            </a:prstGeom>
            <a:solidFill>
              <a:schemeClr val="bg1"/>
            </a:solidFill>
            <a:ln w="3175" cmpd="sng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600" dirty="0"/>
                <a:t>Horton Lai and Carol Wenzel.  2020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0BC99DE7-E891-4347-83F9-210752E57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4400" y="4218920"/>
              <a:ext cx="524377" cy="184723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D15A1F62-CDD0-42EE-B566-FEF1D7BA589B}"/>
              </a:ext>
            </a:extLst>
          </p:cNvPr>
          <p:cNvGrpSpPr/>
          <p:nvPr/>
        </p:nvGrpSpPr>
        <p:grpSpPr>
          <a:xfrm>
            <a:off x="0" y="4419600"/>
            <a:ext cx="4275706" cy="4724399"/>
            <a:chOff x="0" y="4419600"/>
            <a:chExt cx="4275706" cy="4724399"/>
          </a:xfrm>
        </p:grpSpPr>
        <p:pic>
          <p:nvPicPr>
            <p:cNvPr id="17" name="Picture 16" descr="A picture containing grass, sitting, standing, table&#10;&#10;Description automatically generated">
              <a:extLst>
                <a:ext uri="{FF2B5EF4-FFF2-40B4-BE49-F238E27FC236}">
                  <a16:creationId xmlns:a16="http://schemas.microsoft.com/office/drawing/2014/main" xmlns="" id="{1F068A41-0F63-433A-A660-77180CB6CF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23" t="6538" r="7343" b="626"/>
            <a:stretch/>
          </p:blipFill>
          <p:spPr>
            <a:xfrm rot="5400000">
              <a:off x="-224347" y="4643947"/>
              <a:ext cx="4724399" cy="4275706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4AEDF16-05FB-4BAA-A433-737FE87D7514}"/>
                </a:ext>
              </a:extLst>
            </p:cNvPr>
            <p:cNvSpPr txBox="1"/>
            <p:nvPr/>
          </p:nvSpPr>
          <p:spPr>
            <a:xfrm>
              <a:off x="1966973" y="6019800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10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11CF889-32B9-48E1-8A1E-1F85DB48367A}"/>
                </a:ext>
              </a:extLst>
            </p:cNvPr>
            <p:cNvSpPr txBox="1"/>
            <p:nvPr/>
          </p:nvSpPr>
          <p:spPr>
            <a:xfrm>
              <a:off x="1879278" y="6913345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10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F238BB67-8E91-47B8-AF2A-81E23FD6EBF4}"/>
                </a:ext>
              </a:extLst>
            </p:cNvPr>
            <p:cNvSpPr txBox="1"/>
            <p:nvPr/>
          </p:nvSpPr>
          <p:spPr>
            <a:xfrm>
              <a:off x="2441472" y="6640493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10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28A119D9-9772-482B-9018-7AA9CC9E12A9}"/>
                </a:ext>
              </a:extLst>
            </p:cNvPr>
            <p:cNvSpPr txBox="1"/>
            <p:nvPr/>
          </p:nvSpPr>
          <p:spPr>
            <a:xfrm>
              <a:off x="860916" y="752510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9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1C1E7FEA-76E8-491C-86B6-CCFEA9E95B4C}"/>
                </a:ext>
              </a:extLst>
            </p:cNvPr>
            <p:cNvSpPr txBox="1"/>
            <p:nvPr/>
          </p:nvSpPr>
          <p:spPr>
            <a:xfrm>
              <a:off x="2059666" y="530819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9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5C5E4960-E41D-4200-B0D1-C7634E1D8C81}"/>
                </a:ext>
              </a:extLst>
            </p:cNvPr>
            <p:cNvSpPr txBox="1"/>
            <p:nvPr/>
          </p:nvSpPr>
          <p:spPr>
            <a:xfrm>
              <a:off x="3232413" y="6019799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7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623D3CF5-F628-4317-821F-26C3D7B68991}"/>
                </a:ext>
              </a:extLst>
            </p:cNvPr>
            <p:cNvSpPr txBox="1"/>
            <p:nvPr/>
          </p:nvSpPr>
          <p:spPr>
            <a:xfrm>
              <a:off x="750406" y="598570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7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AE7C795A-87E3-48E4-B911-47F243A6581A}"/>
                </a:ext>
              </a:extLst>
            </p:cNvPr>
            <p:cNvSpPr txBox="1"/>
            <p:nvPr/>
          </p:nvSpPr>
          <p:spPr>
            <a:xfrm>
              <a:off x="2331890" y="8060576"/>
              <a:ext cx="263214" cy="276999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7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xmlns="" id="{E6978603-5A09-4163-81CC-8AB10523530A}"/>
                </a:ext>
              </a:extLst>
            </p:cNvPr>
            <p:cNvSpPr txBox="1"/>
            <p:nvPr/>
          </p:nvSpPr>
          <p:spPr>
            <a:xfrm>
              <a:off x="3560973" y="840278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4</a:t>
              </a:r>
            </a:p>
          </p:txBody>
        </p: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xmlns="" id="{1C8E5CE0-1790-4D98-B97A-BE82B0EEF9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39101" y="8399707"/>
              <a:ext cx="196782" cy="128311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xmlns="" id="{E6BA4C7A-C567-4D06-B6BB-DA065839512F}"/>
                </a:ext>
              </a:extLst>
            </p:cNvPr>
            <p:cNvSpPr txBox="1"/>
            <p:nvPr/>
          </p:nvSpPr>
          <p:spPr>
            <a:xfrm>
              <a:off x="3094236" y="857510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6</a:t>
              </a:r>
            </a:p>
          </p:txBody>
        </p: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xmlns="" id="{3EF475AA-0D5F-4808-BA03-339EE5E13ED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39293" y="8394117"/>
              <a:ext cx="240850" cy="267803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xmlns="" id="{3182B712-858E-494B-8C20-AF73B1C9A751}"/>
                </a:ext>
              </a:extLst>
            </p:cNvPr>
            <p:cNvSpPr txBox="1"/>
            <p:nvPr/>
          </p:nvSpPr>
          <p:spPr>
            <a:xfrm>
              <a:off x="1162110" y="459886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4</a:t>
              </a:r>
            </a:p>
          </p:txBody>
        </p: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xmlns="" id="{C19927D6-30C2-4F26-92B9-8384031427C0}"/>
                </a:ext>
              </a:extLst>
            </p:cNvPr>
            <p:cNvCxnSpPr>
              <a:cxnSpLocks/>
            </p:cNvCxnSpPr>
            <p:nvPr/>
          </p:nvCxnSpPr>
          <p:spPr>
            <a:xfrm>
              <a:off x="1350061" y="4778128"/>
              <a:ext cx="192050" cy="138499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xmlns="" id="{CEBDB4DB-E279-4840-B920-2CA75CF28B0B}"/>
                </a:ext>
              </a:extLst>
            </p:cNvPr>
            <p:cNvSpPr txBox="1"/>
            <p:nvPr/>
          </p:nvSpPr>
          <p:spPr>
            <a:xfrm>
              <a:off x="658766" y="487629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6</a:t>
              </a:r>
            </a:p>
          </p:txBody>
        </p: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xmlns="" id="{85FDB660-8783-45AF-AFCE-C322B3F35172}"/>
                </a:ext>
              </a:extLst>
            </p:cNvPr>
            <p:cNvCxnSpPr>
              <a:cxnSpLocks/>
            </p:cNvCxnSpPr>
            <p:nvPr/>
          </p:nvCxnSpPr>
          <p:spPr>
            <a:xfrm>
              <a:off x="853831" y="5055127"/>
              <a:ext cx="422200" cy="222539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xmlns="" id="{969FA892-3B49-4713-9832-F2254CD072A7}"/>
                </a:ext>
              </a:extLst>
            </p:cNvPr>
            <p:cNvSpPr txBox="1"/>
            <p:nvPr/>
          </p:nvSpPr>
          <p:spPr>
            <a:xfrm>
              <a:off x="3728049" y="512531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4</a:t>
              </a:r>
            </a:p>
          </p:txBody>
        </p: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xmlns="" id="{5C7D2F8A-8F62-414A-8A2F-935AA4ED90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46099" y="5305734"/>
              <a:ext cx="163901" cy="14778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36D9E50F-1175-4E00-A926-0AACBF2CDE78}"/>
                </a:ext>
              </a:extLst>
            </p:cNvPr>
            <p:cNvSpPr txBox="1"/>
            <p:nvPr/>
          </p:nvSpPr>
          <p:spPr>
            <a:xfrm>
              <a:off x="3423860" y="493521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6</a:t>
              </a:r>
            </a:p>
          </p:txBody>
        </p: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xmlns="" id="{5B656034-5893-4C7E-B480-4553F99712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62420" y="5141735"/>
              <a:ext cx="251670" cy="311511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xmlns="" id="{B8D59050-E44E-40CC-9DC6-AFC1B09860EF}"/>
                </a:ext>
              </a:extLst>
            </p:cNvPr>
            <p:cNvSpPr txBox="1"/>
            <p:nvPr/>
          </p:nvSpPr>
          <p:spPr>
            <a:xfrm>
              <a:off x="3761913" y="461748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3</a:t>
              </a:r>
            </a:p>
          </p:txBody>
        </p: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xmlns="" id="{B4EFCD24-EB4D-4D19-818D-E5DAEBE711E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26760" y="5971807"/>
              <a:ext cx="152826" cy="21115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xmlns="" id="{D6E8A31A-9AB0-4F1B-B03F-929C3DA3261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90328" y="6219061"/>
              <a:ext cx="176218" cy="20903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xmlns="" id="{C55F5809-5DEB-40DC-B5AB-30D3B3D83F3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69416" y="6296798"/>
              <a:ext cx="131390" cy="97842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xmlns="" id="{74553BCB-0E74-4B3F-A16C-E65EEAA6F29C}"/>
                </a:ext>
              </a:extLst>
            </p:cNvPr>
            <p:cNvCxnSpPr>
              <a:cxnSpLocks/>
            </p:cNvCxnSpPr>
            <p:nvPr/>
          </p:nvCxnSpPr>
          <p:spPr>
            <a:xfrm>
              <a:off x="3142017" y="6324600"/>
              <a:ext cx="10148" cy="301992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xmlns="" id="{4C8EEEC4-2AF5-4B11-88E1-6AB878C79962}"/>
                </a:ext>
              </a:extLst>
            </p:cNvPr>
            <p:cNvSpPr txBox="1"/>
            <p:nvPr/>
          </p:nvSpPr>
          <p:spPr>
            <a:xfrm>
              <a:off x="3010368" y="610387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8</a:t>
              </a:r>
            </a:p>
          </p:txBody>
        </p: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xmlns="" id="{43394A7B-99D6-4C0B-BF10-3597459648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14124" y="7964333"/>
              <a:ext cx="44453" cy="234742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xmlns="" id="{17E5459D-4B87-43A4-8D83-71F3A035B3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21378" y="7973199"/>
              <a:ext cx="365021" cy="219635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xmlns="" id="{CAFDCF50-DF61-425D-B6C9-6FD5A58EDF8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42247" y="8020423"/>
              <a:ext cx="171877" cy="172411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xmlns="" id="{0338542D-DDEA-4B6D-BFCB-3EEF8A5C2885}"/>
                </a:ext>
              </a:extLst>
            </p:cNvPr>
            <p:cNvSpPr txBox="1"/>
            <p:nvPr/>
          </p:nvSpPr>
          <p:spPr>
            <a:xfrm>
              <a:off x="1982919" y="813517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8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xmlns="" id="{D0BEBB1A-B644-4D70-B06B-507EAF147192}"/>
                </a:ext>
              </a:extLst>
            </p:cNvPr>
            <p:cNvSpPr txBox="1"/>
            <p:nvPr/>
          </p:nvSpPr>
          <p:spPr>
            <a:xfrm>
              <a:off x="3284057" y="7481659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9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xmlns="" id="{17692544-016E-4881-9646-FD0367B1499D}"/>
                </a:ext>
              </a:extLst>
            </p:cNvPr>
            <p:cNvSpPr txBox="1"/>
            <p:nvPr/>
          </p:nvSpPr>
          <p:spPr>
            <a:xfrm>
              <a:off x="1038580" y="714611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9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xmlns="" id="{564262B5-76E3-48C5-901D-44E058178C2F}"/>
                </a:ext>
              </a:extLst>
            </p:cNvPr>
            <p:cNvSpPr txBox="1"/>
            <p:nvPr/>
          </p:nvSpPr>
          <p:spPr>
            <a:xfrm>
              <a:off x="1309444" y="748187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9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xmlns="" id="{A91A63B0-A340-496B-8269-E48439B32CC9}"/>
                </a:ext>
              </a:extLst>
            </p:cNvPr>
            <p:cNvSpPr txBox="1"/>
            <p:nvPr/>
          </p:nvSpPr>
          <p:spPr>
            <a:xfrm>
              <a:off x="1695637" y="536180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9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xmlns="" id="{39D61F68-3D50-4948-A302-8A31450621B5}"/>
                </a:ext>
              </a:extLst>
            </p:cNvPr>
            <p:cNvCxnSpPr/>
            <p:nvPr/>
          </p:nvCxnSpPr>
          <p:spPr>
            <a:xfrm>
              <a:off x="3180143" y="9041300"/>
              <a:ext cx="10008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E0847BDF-9300-4A2F-AEFC-D3DDA9346DB6}"/>
              </a:ext>
            </a:extLst>
          </p:cNvPr>
          <p:cNvGrpSpPr/>
          <p:nvPr/>
        </p:nvGrpSpPr>
        <p:grpSpPr>
          <a:xfrm>
            <a:off x="4401706" y="4289794"/>
            <a:ext cx="2456294" cy="1529614"/>
            <a:chOff x="4401706" y="4289794"/>
            <a:chExt cx="2456294" cy="1529614"/>
          </a:xfrm>
        </p:grpSpPr>
        <p:pic>
          <p:nvPicPr>
            <p:cNvPr id="3" name="Picture 2" descr="A picture containing game&#10;&#10;Description automatically generated">
              <a:extLst>
                <a:ext uri="{FF2B5EF4-FFF2-40B4-BE49-F238E27FC236}">
                  <a16:creationId xmlns:a16="http://schemas.microsoft.com/office/drawing/2014/main" xmlns="" id="{7082B760-4F9B-40A8-85A8-336070E0B5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23" t="12668" r="12655" b="26619"/>
            <a:stretch/>
          </p:blipFill>
          <p:spPr>
            <a:xfrm>
              <a:off x="4401706" y="4289794"/>
              <a:ext cx="2456294" cy="1529614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A6C045A9-0C18-46F6-93DB-EE435579CB2D}"/>
                </a:ext>
              </a:extLst>
            </p:cNvPr>
            <p:cNvSpPr txBox="1"/>
            <p:nvPr/>
          </p:nvSpPr>
          <p:spPr>
            <a:xfrm>
              <a:off x="5376332" y="453591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4E597233-59BA-47B7-9E34-C72582FC49C8}"/>
                </a:ext>
              </a:extLst>
            </p:cNvPr>
            <p:cNvSpPr txBox="1"/>
            <p:nvPr/>
          </p:nvSpPr>
          <p:spPr>
            <a:xfrm>
              <a:off x="5070058" y="454014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DA448DA5-8367-450A-8198-271357C5FEBF}"/>
                </a:ext>
              </a:extLst>
            </p:cNvPr>
            <p:cNvSpPr txBox="1"/>
            <p:nvPr/>
          </p:nvSpPr>
          <p:spPr>
            <a:xfrm>
              <a:off x="6019800" y="459980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CF10382B-EACB-4CB5-840C-26185851BC95}"/>
                </a:ext>
              </a:extLst>
            </p:cNvPr>
            <p:cNvSpPr txBox="1"/>
            <p:nvPr/>
          </p:nvSpPr>
          <p:spPr>
            <a:xfrm>
              <a:off x="5244725" y="477812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2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6E1D6796-5234-4156-8B4B-54B02D535321}"/>
                </a:ext>
              </a:extLst>
            </p:cNvPr>
            <p:cNvSpPr txBox="1"/>
            <p:nvPr/>
          </p:nvSpPr>
          <p:spPr>
            <a:xfrm>
              <a:off x="5904264" y="481160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2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8BF7DAC9-2EE7-4138-8B10-4CF94F69502E}"/>
                </a:ext>
              </a:extLst>
            </p:cNvPr>
            <p:cNvSpPr txBox="1"/>
            <p:nvPr/>
          </p:nvSpPr>
          <p:spPr>
            <a:xfrm>
              <a:off x="6237525" y="473237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2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75F022D9-56FC-4899-9E81-7097761B3DFC}"/>
                </a:ext>
              </a:extLst>
            </p:cNvPr>
            <p:cNvSpPr txBox="1"/>
            <p:nvPr/>
          </p:nvSpPr>
          <p:spPr>
            <a:xfrm>
              <a:off x="4848400" y="473237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2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630A7A15-3499-4E63-B81C-2FD7C6460F44}"/>
                </a:ext>
              </a:extLst>
            </p:cNvPr>
            <p:cNvSpPr txBox="1"/>
            <p:nvPr/>
          </p:nvSpPr>
          <p:spPr>
            <a:xfrm>
              <a:off x="5715000" y="537601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3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xmlns="" id="{36B4CF5E-4020-42BA-B3BD-5E454CD3F7D4}"/>
                </a:ext>
              </a:extLst>
            </p:cNvPr>
            <p:cNvCxnSpPr/>
            <p:nvPr/>
          </p:nvCxnSpPr>
          <p:spPr>
            <a:xfrm>
              <a:off x="6217200" y="5715000"/>
              <a:ext cx="5508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22FCDD49-7996-472B-A57B-0385ED48686C}"/>
              </a:ext>
            </a:extLst>
          </p:cNvPr>
          <p:cNvGrpSpPr/>
          <p:nvPr/>
        </p:nvGrpSpPr>
        <p:grpSpPr>
          <a:xfrm>
            <a:off x="4407715" y="5949215"/>
            <a:ext cx="2450285" cy="3194785"/>
            <a:chOff x="4407715" y="5949215"/>
            <a:chExt cx="2450285" cy="3194785"/>
          </a:xfrm>
        </p:grpSpPr>
        <p:pic>
          <p:nvPicPr>
            <p:cNvPr id="5" name="Picture 4" descr="A close up of an object&#10;&#10;Description automatically generated">
              <a:extLst>
                <a:ext uri="{FF2B5EF4-FFF2-40B4-BE49-F238E27FC236}">
                  <a16:creationId xmlns:a16="http://schemas.microsoft.com/office/drawing/2014/main" xmlns="" id="{0387B6F1-407A-4C4C-8AF2-E9E8832AA8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30000"/>
                      </a14:imgEffect>
                      <a14:imgEffect>
                        <a14:brightnessContrast contras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97" t="23138" r="24186" b="27809"/>
            <a:stretch/>
          </p:blipFill>
          <p:spPr>
            <a:xfrm>
              <a:off x="4407715" y="5949215"/>
              <a:ext cx="2450285" cy="3194785"/>
            </a:xfrm>
            <a:prstGeom prst="rect">
              <a:avLst/>
            </a:prstGeom>
          </p:spPr>
        </p:pic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xmlns="" id="{EB121CED-930C-4F2B-9B69-C555077F050B}"/>
                </a:ext>
              </a:extLst>
            </p:cNvPr>
            <p:cNvSpPr txBox="1"/>
            <p:nvPr/>
          </p:nvSpPr>
          <p:spPr>
            <a:xfrm>
              <a:off x="4838724" y="6658047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10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xmlns="" id="{4F13873D-1F76-4FDF-813B-D0F5078930A3}"/>
                </a:ext>
              </a:extLst>
            </p:cNvPr>
            <p:cNvSpPr txBox="1"/>
            <p:nvPr/>
          </p:nvSpPr>
          <p:spPr>
            <a:xfrm>
              <a:off x="4414971" y="7397857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10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xmlns="" id="{695859A7-9FB3-40B5-8270-081FAB2BE8FC}"/>
                </a:ext>
              </a:extLst>
            </p:cNvPr>
            <p:cNvSpPr txBox="1"/>
            <p:nvPr/>
          </p:nvSpPr>
          <p:spPr>
            <a:xfrm>
              <a:off x="4894289" y="8030198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10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xmlns="" id="{105D4116-2C78-4AF7-8ACC-F528154B761E}"/>
                </a:ext>
              </a:extLst>
            </p:cNvPr>
            <p:cNvSpPr txBox="1"/>
            <p:nvPr/>
          </p:nvSpPr>
          <p:spPr>
            <a:xfrm>
              <a:off x="5115947" y="6035269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9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xmlns="" id="{259E4569-C055-42DE-9473-CE233B88BD92}"/>
                </a:ext>
              </a:extLst>
            </p:cNvPr>
            <p:cNvSpPr txBox="1"/>
            <p:nvPr/>
          </p:nvSpPr>
          <p:spPr>
            <a:xfrm>
              <a:off x="6119396" y="737368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7</a:t>
              </a:r>
            </a:p>
          </p:txBody>
        </p: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xmlns="" id="{32FD82F0-273D-4475-AE34-411FC4F9FBF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55802" y="7062402"/>
              <a:ext cx="643188" cy="462565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xmlns="" id="{C39A15CE-18ED-43C9-B109-214548BAE0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55802" y="7360253"/>
              <a:ext cx="409887" cy="166552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Arrow Connector 115">
              <a:extLst>
                <a:ext uri="{FF2B5EF4-FFF2-40B4-BE49-F238E27FC236}">
                  <a16:creationId xmlns:a16="http://schemas.microsoft.com/office/drawing/2014/main" xmlns="" id="{1E389302-2264-4279-AC5D-A88CEAAD491B}"/>
                </a:ext>
              </a:extLst>
            </p:cNvPr>
            <p:cNvCxnSpPr>
              <a:cxnSpLocks/>
            </p:cNvCxnSpPr>
            <p:nvPr/>
          </p:nvCxnSpPr>
          <p:spPr>
            <a:xfrm>
              <a:off x="5655802" y="7526804"/>
              <a:ext cx="230189" cy="69429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Arrow Connector 116">
              <a:extLst>
                <a:ext uri="{FF2B5EF4-FFF2-40B4-BE49-F238E27FC236}">
                  <a16:creationId xmlns:a16="http://schemas.microsoft.com/office/drawing/2014/main" xmlns="" id="{C3991C91-AB88-4FE1-9AD6-D2D1998EAABE}"/>
                </a:ext>
              </a:extLst>
            </p:cNvPr>
            <p:cNvCxnSpPr>
              <a:cxnSpLocks/>
            </p:cNvCxnSpPr>
            <p:nvPr/>
          </p:nvCxnSpPr>
          <p:spPr>
            <a:xfrm>
              <a:off x="5655802" y="7526804"/>
              <a:ext cx="460379" cy="363309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xmlns="" id="{DB2BC328-6948-4B7A-8507-908F2BEC9A4A}"/>
                </a:ext>
              </a:extLst>
            </p:cNvPr>
            <p:cNvSpPr txBox="1"/>
            <p:nvPr/>
          </p:nvSpPr>
          <p:spPr>
            <a:xfrm>
              <a:off x="5470488" y="738646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8</a:t>
              </a: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xmlns="" id="{42B4146D-3D48-42F6-A9AB-DF63CDEED240}"/>
                </a:ext>
              </a:extLst>
            </p:cNvPr>
            <p:cNvSpPr txBox="1"/>
            <p:nvPr/>
          </p:nvSpPr>
          <p:spPr>
            <a:xfrm>
              <a:off x="5159007" y="863542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9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xmlns="" id="{49EEA142-8EAB-4DA8-9608-39B3B3152C2A}"/>
                </a:ext>
              </a:extLst>
            </p:cNvPr>
            <p:cNvSpPr txBox="1"/>
            <p:nvPr/>
          </p:nvSpPr>
          <p:spPr>
            <a:xfrm>
              <a:off x="5568856" y="605102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9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xmlns="" id="{4D37EA4A-2A4F-489F-826A-F583E04BCEE5}"/>
                </a:ext>
              </a:extLst>
            </p:cNvPr>
            <p:cNvCxnSpPr/>
            <p:nvPr/>
          </p:nvCxnSpPr>
          <p:spPr>
            <a:xfrm>
              <a:off x="5328000" y="9040242"/>
              <a:ext cx="14400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C160AE1A-8802-4C63-855E-361F3DDF42F2}"/>
              </a:ext>
            </a:extLst>
          </p:cNvPr>
          <p:cNvSpPr txBox="1"/>
          <p:nvPr/>
        </p:nvSpPr>
        <p:spPr>
          <a:xfrm>
            <a:off x="4360287" y="4056257"/>
            <a:ext cx="572840" cy="1849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lIns="36000" tIns="28800" rIns="36000" bIns="32400" rtlCol="0">
            <a:spAutoFit/>
          </a:bodyPr>
          <a:lstStyle/>
          <a:p>
            <a:pPr algn="ctr"/>
            <a:r>
              <a:rPr lang="en-CA" sz="800" dirty="0"/>
              <a:t>Bar = 50 </a:t>
            </a:r>
            <a:r>
              <a:rPr lang="el-GR" sz="800" dirty="0"/>
              <a:t>μ</a:t>
            </a:r>
            <a:r>
              <a:rPr lang="en-CA" sz="800" dirty="0"/>
              <a:t>m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EFA90840-D799-471E-AB76-615829FD0475}"/>
              </a:ext>
            </a:extLst>
          </p:cNvPr>
          <p:cNvSpPr txBox="1"/>
          <p:nvPr/>
        </p:nvSpPr>
        <p:spPr>
          <a:xfrm>
            <a:off x="5066336" y="3729074"/>
            <a:ext cx="100219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800" dirty="0"/>
              <a:t>Transverse sections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3807CAF-7A56-4A4A-BD05-20F01610B168}"/>
              </a:ext>
            </a:extLst>
          </p:cNvPr>
          <p:cNvGrpSpPr/>
          <p:nvPr/>
        </p:nvGrpSpPr>
        <p:grpSpPr>
          <a:xfrm>
            <a:off x="-1" y="0"/>
            <a:ext cx="4275709" cy="4290102"/>
            <a:chOff x="-1" y="0"/>
            <a:chExt cx="4275709" cy="4290102"/>
          </a:xfrm>
        </p:grpSpPr>
        <p:pic>
          <p:nvPicPr>
            <p:cNvPr id="19" name="Picture 18" descr="A picture containing plate&#10;&#10;Description automatically generated">
              <a:extLst>
                <a:ext uri="{FF2B5EF4-FFF2-40B4-BE49-F238E27FC236}">
                  <a16:creationId xmlns:a16="http://schemas.microsoft.com/office/drawing/2014/main" xmlns="" id="{3BF91546-4136-481C-8549-8D7458033A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86" t="13353" r="17625" b="6666"/>
            <a:stretch/>
          </p:blipFill>
          <p:spPr>
            <a:xfrm>
              <a:off x="1" y="0"/>
              <a:ext cx="4275707" cy="428979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0A21C8D7-216A-4246-829A-3E7562935BA1}"/>
                </a:ext>
              </a:extLst>
            </p:cNvPr>
            <p:cNvSpPr txBox="1"/>
            <p:nvPr/>
          </p:nvSpPr>
          <p:spPr>
            <a:xfrm>
              <a:off x="2122986" y="1600200"/>
              <a:ext cx="263214" cy="276999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3</a:t>
              </a:r>
            </a:p>
          </p:txBody>
        </p:sp>
        <p:sp>
          <p:nvSpPr>
            <p:cNvPr id="18" name="Right Brace 17">
              <a:extLst>
                <a:ext uri="{FF2B5EF4-FFF2-40B4-BE49-F238E27FC236}">
                  <a16:creationId xmlns:a16="http://schemas.microsoft.com/office/drawing/2014/main" xmlns="" id="{3BF2B49F-6790-4430-A4B3-74BD3ABE2F6A}"/>
                </a:ext>
              </a:extLst>
            </p:cNvPr>
            <p:cNvSpPr/>
            <p:nvPr/>
          </p:nvSpPr>
          <p:spPr>
            <a:xfrm>
              <a:off x="2474758" y="1913697"/>
              <a:ext cx="180000" cy="533400"/>
            </a:xfrm>
            <a:prstGeom prst="righ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35E7C897-E029-4EE2-9C92-0D265568D4B9}"/>
                </a:ext>
              </a:extLst>
            </p:cNvPr>
            <p:cNvSpPr txBox="1"/>
            <p:nvPr/>
          </p:nvSpPr>
          <p:spPr>
            <a:xfrm>
              <a:off x="2586150" y="2034209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5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AEA2C273-C7D9-424A-ADA5-84146AEEE8C7}"/>
                </a:ext>
              </a:extLst>
            </p:cNvPr>
            <p:cNvSpPr txBox="1"/>
            <p:nvPr/>
          </p:nvSpPr>
          <p:spPr>
            <a:xfrm>
              <a:off x="-1" y="4043881"/>
              <a:ext cx="915635" cy="246221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CA" sz="1000" dirty="0"/>
                <a:t>Broken cortex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C7823E0D-B5AC-4A6F-9FF5-F6148C28068F}"/>
                </a:ext>
              </a:extLst>
            </p:cNvPr>
            <p:cNvCxnSpPr/>
            <p:nvPr/>
          </p:nvCxnSpPr>
          <p:spPr>
            <a:xfrm>
              <a:off x="4062143" y="4199793"/>
              <a:ext cx="1188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xmlns="" id="{C71C66DD-329F-440F-9FF7-CD4A565AB4BA}"/>
                </a:ext>
              </a:extLst>
            </p:cNvPr>
            <p:cNvSpPr txBox="1"/>
            <p:nvPr/>
          </p:nvSpPr>
          <p:spPr>
            <a:xfrm>
              <a:off x="3764499" y="217474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3</a:t>
              </a:r>
            </a:p>
          </p:txBody>
        </p: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21E86117-6950-499F-AE06-79289934C8EA}"/>
              </a:ext>
            </a:extLst>
          </p:cNvPr>
          <p:cNvSpPr txBox="1"/>
          <p:nvPr/>
        </p:nvSpPr>
        <p:spPr>
          <a:xfrm>
            <a:off x="6317465" y="0"/>
            <a:ext cx="5405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200" dirty="0"/>
              <a:t>1 of 3</a:t>
            </a:r>
          </a:p>
        </p:txBody>
      </p:sp>
    </p:spTree>
    <p:extLst>
      <p:ext uri="{BB962C8B-B14F-4D97-AF65-F5344CB8AC3E}">
        <p14:creationId xmlns:p14="http://schemas.microsoft.com/office/powerpoint/2010/main" val="18099212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97906AD7-E8C7-4EC4-9CF3-DFA583D87863}"/>
              </a:ext>
            </a:extLst>
          </p:cNvPr>
          <p:cNvGrpSpPr/>
          <p:nvPr/>
        </p:nvGrpSpPr>
        <p:grpSpPr>
          <a:xfrm>
            <a:off x="5019085" y="4022784"/>
            <a:ext cx="1784915" cy="184723"/>
            <a:chOff x="4724400" y="4218920"/>
            <a:chExt cx="1784915" cy="18472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76670FA7-8C8D-46E3-9F44-62894086B6AB}"/>
                </a:ext>
              </a:extLst>
            </p:cNvPr>
            <p:cNvSpPr txBox="1"/>
            <p:nvPr/>
          </p:nvSpPr>
          <p:spPr>
            <a:xfrm>
              <a:off x="4724401" y="4218920"/>
              <a:ext cx="1784914" cy="184666"/>
            </a:xfrm>
            <a:prstGeom prst="rect">
              <a:avLst/>
            </a:prstGeom>
            <a:solidFill>
              <a:schemeClr val="bg1"/>
            </a:solidFill>
            <a:ln w="3175" cmpd="sng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600" dirty="0"/>
                <a:t>Horton Lai and Carol Wenzel.  2020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0BC99DE7-E891-4347-83F9-210752E57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4400" y="4218920"/>
              <a:ext cx="524377" cy="184723"/>
            </a:xfrm>
            <a:prstGeom prst="rect">
              <a:avLst/>
            </a:prstGeom>
          </p:spPr>
        </p:pic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3A6E2F19-CB14-4C37-818E-26FFDB5E2D4E}"/>
              </a:ext>
            </a:extLst>
          </p:cNvPr>
          <p:cNvSpPr txBox="1"/>
          <p:nvPr/>
        </p:nvSpPr>
        <p:spPr>
          <a:xfrm>
            <a:off x="5066336" y="3712741"/>
            <a:ext cx="100219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800" dirty="0"/>
              <a:t>Transverse sections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xmlns="" id="{C8CCB8E7-2031-48D3-9CC6-9E54EC9393F0}"/>
              </a:ext>
            </a:extLst>
          </p:cNvPr>
          <p:cNvSpPr txBox="1"/>
          <p:nvPr/>
        </p:nvSpPr>
        <p:spPr>
          <a:xfrm>
            <a:off x="4337851" y="4022440"/>
            <a:ext cx="624136" cy="1849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lIns="36000" tIns="28800" rIns="36000" bIns="32400" rtlCol="0">
            <a:spAutoFit/>
          </a:bodyPr>
          <a:lstStyle/>
          <a:p>
            <a:pPr algn="ctr"/>
            <a:r>
              <a:rPr lang="en-CA" sz="800" dirty="0"/>
              <a:t>Bar = 100 </a:t>
            </a:r>
            <a:r>
              <a:rPr lang="el-GR" sz="800" dirty="0"/>
              <a:t>μ</a:t>
            </a:r>
            <a:r>
              <a:rPr lang="en-CA" sz="800" dirty="0"/>
              <a:t>m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D52537E3-EF3D-4310-9307-E6F1191BDD7D}"/>
              </a:ext>
            </a:extLst>
          </p:cNvPr>
          <p:cNvGrpSpPr/>
          <p:nvPr/>
        </p:nvGrpSpPr>
        <p:grpSpPr>
          <a:xfrm>
            <a:off x="4406526" y="4261765"/>
            <a:ext cx="2451469" cy="1377036"/>
            <a:chOff x="4406526" y="4261765"/>
            <a:chExt cx="2451469" cy="1377036"/>
          </a:xfrm>
        </p:grpSpPr>
        <p:pic>
          <p:nvPicPr>
            <p:cNvPr id="6" name="Picture 5" descr="A picture containing racket, person, sitting, small&#10;&#10;Description automatically generated">
              <a:extLst>
                <a:ext uri="{FF2B5EF4-FFF2-40B4-BE49-F238E27FC236}">
                  <a16:creationId xmlns:a16="http://schemas.microsoft.com/office/drawing/2014/main" xmlns="" id="{4F22B1E0-AB21-40A3-AFE6-9A65F781EA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1" t="4782" b="22202"/>
            <a:stretch/>
          </p:blipFill>
          <p:spPr>
            <a:xfrm>
              <a:off x="4406526" y="4261765"/>
              <a:ext cx="2451469" cy="1377036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xmlns="" id="{9C4F3E18-2B53-4D1F-A304-1B7F990965A4}"/>
                </a:ext>
              </a:extLst>
            </p:cNvPr>
            <p:cNvSpPr txBox="1"/>
            <p:nvPr/>
          </p:nvSpPr>
          <p:spPr>
            <a:xfrm>
              <a:off x="5211371" y="4419083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</a:t>
              </a: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xmlns="" id="{41C87CF1-CF63-47F6-86D8-3E3F75364421}"/>
                </a:ext>
              </a:extLst>
            </p:cNvPr>
            <p:cNvSpPr txBox="1"/>
            <p:nvPr/>
          </p:nvSpPr>
          <p:spPr>
            <a:xfrm>
              <a:off x="5474585" y="440215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</a:t>
              </a: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xmlns="" id="{FD25990F-A91F-4EAE-88C2-4C928BE82F58}"/>
                </a:ext>
              </a:extLst>
            </p:cNvPr>
            <p:cNvSpPr txBox="1"/>
            <p:nvPr/>
          </p:nvSpPr>
          <p:spPr>
            <a:xfrm>
              <a:off x="5784505" y="442995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</a:t>
              </a: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xmlns="" id="{63D0365E-13F5-42DC-810C-731452E4EE09}"/>
                </a:ext>
              </a:extLst>
            </p:cNvPr>
            <p:cNvSpPr txBox="1"/>
            <p:nvPr/>
          </p:nvSpPr>
          <p:spPr>
            <a:xfrm>
              <a:off x="5056411" y="464459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2</a:t>
              </a: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xmlns="" id="{54EFF665-0C34-4C4A-BEB3-D99AC4FDC363}"/>
                </a:ext>
              </a:extLst>
            </p:cNvPr>
            <p:cNvSpPr txBox="1"/>
            <p:nvPr/>
          </p:nvSpPr>
          <p:spPr>
            <a:xfrm>
              <a:off x="5593156" y="463938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2</a:t>
              </a:r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xmlns="" id="{DFD4F12F-05C7-48B6-93A5-F5B5683E1A8B}"/>
                </a:ext>
              </a:extLst>
            </p:cNvPr>
            <p:cNvSpPr txBox="1"/>
            <p:nvPr/>
          </p:nvSpPr>
          <p:spPr>
            <a:xfrm>
              <a:off x="5879723" y="466560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2</a:t>
              </a: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xmlns="" id="{B92487EC-2C73-4B49-AE99-48E3C216D7FF}"/>
                </a:ext>
              </a:extLst>
            </p:cNvPr>
            <p:cNvSpPr txBox="1"/>
            <p:nvPr/>
          </p:nvSpPr>
          <p:spPr>
            <a:xfrm>
              <a:off x="5445325" y="515737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3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xmlns="" id="{60651411-2655-4628-8A41-8361FA260011}"/>
                </a:ext>
              </a:extLst>
            </p:cNvPr>
            <p:cNvCxnSpPr/>
            <p:nvPr/>
          </p:nvCxnSpPr>
          <p:spPr>
            <a:xfrm>
              <a:off x="5943600" y="5562600"/>
              <a:ext cx="8280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1691077-A3EA-481A-9476-85FE24F4CEF2}"/>
              </a:ext>
            </a:extLst>
          </p:cNvPr>
          <p:cNvGrpSpPr/>
          <p:nvPr/>
        </p:nvGrpSpPr>
        <p:grpSpPr>
          <a:xfrm>
            <a:off x="8" y="3777580"/>
            <a:ext cx="4280747" cy="5366420"/>
            <a:chOff x="8" y="3777580"/>
            <a:chExt cx="4280747" cy="536642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1F2BDF77-A8C7-4C9C-A841-F422926C7A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6" r="2852"/>
            <a:stretch/>
          </p:blipFill>
          <p:spPr>
            <a:xfrm rot="16200000">
              <a:off x="-542828" y="4320416"/>
              <a:ext cx="5366420" cy="428074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49C5617A-18A5-4010-992C-80255E9DEB0C}"/>
                </a:ext>
              </a:extLst>
            </p:cNvPr>
            <p:cNvSpPr txBox="1"/>
            <p:nvPr/>
          </p:nvSpPr>
          <p:spPr>
            <a:xfrm>
              <a:off x="1752600" y="5653134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A119C72C-3205-401E-A6FA-7C991CABEACD}"/>
                </a:ext>
              </a:extLst>
            </p:cNvPr>
            <p:cNvSpPr txBox="1"/>
            <p:nvPr/>
          </p:nvSpPr>
          <p:spPr>
            <a:xfrm>
              <a:off x="2401242" y="5689009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10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06814A05-3D50-49CC-B824-C774E4D4D5B7}"/>
                </a:ext>
              </a:extLst>
            </p:cNvPr>
            <p:cNvSpPr txBox="1"/>
            <p:nvPr/>
          </p:nvSpPr>
          <p:spPr>
            <a:xfrm>
              <a:off x="2598906" y="6382278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10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68B774EA-530E-46FC-B7C8-4FD091C9BD30}"/>
                </a:ext>
              </a:extLst>
            </p:cNvPr>
            <p:cNvSpPr txBox="1"/>
            <p:nvPr/>
          </p:nvSpPr>
          <p:spPr>
            <a:xfrm>
              <a:off x="1620993" y="495094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9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042ACB33-527C-4532-BEB6-9F987C6AE5F5}"/>
                </a:ext>
              </a:extLst>
            </p:cNvPr>
            <p:cNvSpPr txBox="1"/>
            <p:nvPr/>
          </p:nvSpPr>
          <p:spPr>
            <a:xfrm>
              <a:off x="3135241" y="511345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9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42FB0C1C-D92B-472F-BC7C-79A63F0C62ED}"/>
                </a:ext>
              </a:extLst>
            </p:cNvPr>
            <p:cNvSpPr txBox="1"/>
            <p:nvPr/>
          </p:nvSpPr>
          <p:spPr>
            <a:xfrm>
              <a:off x="3407794" y="669045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9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xmlns="" id="{1ECCA9AF-4F91-4EF5-A21C-8157CE7F4448}"/>
                </a:ext>
              </a:extLst>
            </p:cNvPr>
            <p:cNvSpPr txBox="1"/>
            <p:nvPr/>
          </p:nvSpPr>
          <p:spPr>
            <a:xfrm>
              <a:off x="1838638" y="761877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9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xmlns="" id="{E3B71B08-66D5-4AFD-BC62-66BE34993535}"/>
                </a:ext>
              </a:extLst>
            </p:cNvPr>
            <p:cNvSpPr txBox="1"/>
            <p:nvPr/>
          </p:nvSpPr>
          <p:spPr>
            <a:xfrm>
              <a:off x="624136" y="628786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9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xmlns="" id="{972B3E8E-3A04-473B-AF55-58115B6F23C4}"/>
                </a:ext>
              </a:extLst>
            </p:cNvPr>
            <p:cNvSpPr txBox="1"/>
            <p:nvPr/>
          </p:nvSpPr>
          <p:spPr>
            <a:xfrm>
              <a:off x="2323569" y="478931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7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AA32CEA2-09E6-43DE-BFE4-03BA940B867E}"/>
                </a:ext>
              </a:extLst>
            </p:cNvPr>
            <p:cNvSpPr txBox="1"/>
            <p:nvPr/>
          </p:nvSpPr>
          <p:spPr>
            <a:xfrm>
              <a:off x="3514423" y="5689009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7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xmlns="" id="{60B39AB5-A6C9-4FA9-B4D5-DFA3948C76FE}"/>
                </a:ext>
              </a:extLst>
            </p:cNvPr>
            <p:cNvSpPr txBox="1"/>
            <p:nvPr/>
          </p:nvSpPr>
          <p:spPr>
            <a:xfrm>
              <a:off x="3020894" y="755974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7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xmlns="" id="{44D31917-22BD-4927-BC59-FE93588A7893}"/>
                </a:ext>
              </a:extLst>
            </p:cNvPr>
            <p:cNvSpPr txBox="1"/>
            <p:nvPr/>
          </p:nvSpPr>
          <p:spPr>
            <a:xfrm>
              <a:off x="911323" y="724847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7</a:t>
              </a:r>
            </a:p>
          </p:txBody>
        </p: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xmlns="" id="{0575B4D2-0934-484B-B395-9AF1A54DE472}"/>
                </a:ext>
              </a:extLst>
            </p:cNvPr>
            <p:cNvCxnSpPr>
              <a:cxnSpLocks/>
            </p:cNvCxnSpPr>
            <p:nvPr/>
          </p:nvCxnSpPr>
          <p:spPr>
            <a:xfrm>
              <a:off x="691782" y="4981853"/>
              <a:ext cx="164523" cy="138933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xmlns="" id="{4AA54126-DB98-45D8-B551-ACA828D9CF59}"/>
                </a:ext>
              </a:extLst>
            </p:cNvPr>
            <p:cNvSpPr txBox="1"/>
            <p:nvPr/>
          </p:nvSpPr>
          <p:spPr>
            <a:xfrm>
              <a:off x="509834" y="479946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4</a:t>
              </a:r>
            </a:p>
          </p:txBody>
        </p: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xmlns="" id="{E5724DA8-E840-4670-BF01-4F6E081C3E7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79194" y="5227939"/>
              <a:ext cx="131449" cy="153170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xmlns="" id="{76548159-D8A6-45A7-91A3-2FE64990CFB6}"/>
                </a:ext>
              </a:extLst>
            </p:cNvPr>
            <p:cNvSpPr txBox="1"/>
            <p:nvPr/>
          </p:nvSpPr>
          <p:spPr>
            <a:xfrm>
              <a:off x="3832485" y="503007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4</a:t>
              </a:r>
            </a:p>
          </p:txBody>
        </p: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xmlns="" id="{517FF8FD-27C1-4DE9-90DF-243AA1E74FB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71248" y="4525691"/>
              <a:ext cx="69697" cy="332481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xmlns="" id="{1F081318-A461-4057-A548-8683E8BA113C}"/>
                </a:ext>
              </a:extLst>
            </p:cNvPr>
            <p:cNvSpPr txBox="1"/>
            <p:nvPr/>
          </p:nvSpPr>
          <p:spPr>
            <a:xfrm>
              <a:off x="2728185" y="4316073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6</a:t>
              </a:r>
            </a:p>
          </p:txBody>
        </p: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xmlns="" id="{ED3DE7B6-288C-4E47-8210-0B4DEFB509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3445" y="7850277"/>
              <a:ext cx="295800" cy="162408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xmlns="" id="{F2DE5D98-1CBA-4B9F-B0CD-0ECEC011A3FD}"/>
                </a:ext>
              </a:extLst>
            </p:cNvPr>
            <p:cNvSpPr txBox="1"/>
            <p:nvPr/>
          </p:nvSpPr>
          <p:spPr>
            <a:xfrm>
              <a:off x="586809" y="789359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6</a:t>
              </a:r>
            </a:p>
          </p:txBody>
        </p: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xmlns="" id="{EFD47E01-F0C8-4422-9A30-5D3DC423E0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9661" y="8136192"/>
              <a:ext cx="214876" cy="275699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xmlns="" id="{571F3BCE-F8FC-4B07-B8D9-64CE3C5BBF0A}"/>
                </a:ext>
              </a:extLst>
            </p:cNvPr>
            <p:cNvSpPr txBox="1"/>
            <p:nvPr/>
          </p:nvSpPr>
          <p:spPr>
            <a:xfrm>
              <a:off x="790448" y="832798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4</a:t>
              </a:r>
            </a:p>
          </p:txBody>
        </p: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xmlns="" id="{848738C7-DC44-4584-862F-1CB1ABE82D8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518875" y="7964929"/>
              <a:ext cx="292211" cy="221597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xmlns="" id="{FBDDE0D8-EB80-4DBD-90F7-4832ED880706}"/>
                </a:ext>
              </a:extLst>
            </p:cNvPr>
            <p:cNvSpPr txBox="1"/>
            <p:nvPr/>
          </p:nvSpPr>
          <p:spPr>
            <a:xfrm>
              <a:off x="3736611" y="8078333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4</a:t>
              </a:r>
            </a:p>
          </p:txBody>
        </p: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xmlns="" id="{EBC06510-C91A-4869-BA0F-9AD5643F799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52502" y="8077831"/>
              <a:ext cx="219845" cy="250156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xmlns="" id="{8C907B6F-2D79-4E43-AAE5-E9C41DE03445}"/>
                </a:ext>
              </a:extLst>
            </p:cNvPr>
            <p:cNvSpPr txBox="1"/>
            <p:nvPr/>
          </p:nvSpPr>
          <p:spPr>
            <a:xfrm>
              <a:off x="3284108" y="8254113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6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xmlns="" id="{408C799D-177F-4B74-9402-3D9A3ECDC4BA}"/>
                </a:ext>
              </a:extLst>
            </p:cNvPr>
            <p:cNvSpPr txBox="1"/>
            <p:nvPr/>
          </p:nvSpPr>
          <p:spPr>
            <a:xfrm>
              <a:off x="782849" y="415755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3</a:t>
              </a:r>
            </a:p>
          </p:txBody>
        </p: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xmlns="" id="{28D1239A-A635-40E2-8983-15D8CB9BDA1F}"/>
                </a:ext>
              </a:extLst>
            </p:cNvPr>
            <p:cNvCxnSpPr>
              <a:cxnSpLocks/>
            </p:cNvCxnSpPr>
            <p:nvPr/>
          </p:nvCxnSpPr>
          <p:spPr>
            <a:xfrm>
              <a:off x="2806096" y="7335782"/>
              <a:ext cx="43808" cy="295636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xmlns="" id="{B4DE2FB0-4BDD-44CB-8025-85688210C938}"/>
                </a:ext>
              </a:extLst>
            </p:cNvPr>
            <p:cNvCxnSpPr>
              <a:cxnSpLocks/>
            </p:cNvCxnSpPr>
            <p:nvPr/>
          </p:nvCxnSpPr>
          <p:spPr>
            <a:xfrm>
              <a:off x="2806096" y="7335782"/>
              <a:ext cx="127183" cy="113050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xmlns="" id="{90E05456-A3D5-49E9-B90B-F732F1FA2881}"/>
                </a:ext>
              </a:extLst>
            </p:cNvPr>
            <p:cNvCxnSpPr>
              <a:cxnSpLocks/>
            </p:cNvCxnSpPr>
            <p:nvPr/>
          </p:nvCxnSpPr>
          <p:spPr>
            <a:xfrm>
              <a:off x="2806096" y="7335782"/>
              <a:ext cx="291339" cy="30443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xmlns="" id="{B250493D-0757-4ACA-B633-DD9270A8583B}"/>
                </a:ext>
              </a:extLst>
            </p:cNvPr>
            <p:cNvSpPr txBox="1"/>
            <p:nvPr/>
          </p:nvSpPr>
          <p:spPr>
            <a:xfrm>
              <a:off x="2620369" y="7155819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8</a:t>
              </a:r>
            </a:p>
          </p:txBody>
        </p:sp>
        <p:cxnSp>
          <p:nvCxnSpPr>
            <p:cNvPr id="117" name="Straight Arrow Connector 116">
              <a:extLst>
                <a:ext uri="{FF2B5EF4-FFF2-40B4-BE49-F238E27FC236}">
                  <a16:creationId xmlns:a16="http://schemas.microsoft.com/office/drawing/2014/main" xmlns="" id="{9998BE4E-DC8B-42D9-ADAB-FB8B16CD0CB1}"/>
                </a:ext>
              </a:extLst>
            </p:cNvPr>
            <p:cNvCxnSpPr>
              <a:cxnSpLocks/>
            </p:cNvCxnSpPr>
            <p:nvPr/>
          </p:nvCxnSpPr>
          <p:spPr>
            <a:xfrm>
              <a:off x="3182938" y="5980805"/>
              <a:ext cx="276656" cy="68886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>
              <a:extLst>
                <a:ext uri="{FF2B5EF4-FFF2-40B4-BE49-F238E27FC236}">
                  <a16:creationId xmlns:a16="http://schemas.microsoft.com/office/drawing/2014/main" xmlns="" id="{E3DC8FC8-D460-4D10-87D8-5A7720D8AB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82938" y="5824128"/>
              <a:ext cx="215470" cy="156677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xmlns="" id="{16ABD1EF-50A3-43E8-A67C-48E2B9A4D3EC}"/>
                </a:ext>
              </a:extLst>
            </p:cNvPr>
            <p:cNvSpPr txBox="1"/>
            <p:nvPr/>
          </p:nvSpPr>
          <p:spPr>
            <a:xfrm>
              <a:off x="2986970" y="586989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8</a:t>
              </a:r>
            </a:p>
          </p:txBody>
        </p:sp>
        <p:cxnSp>
          <p:nvCxnSpPr>
            <p:cNvPr id="125" name="Straight Arrow Connector 124">
              <a:extLst>
                <a:ext uri="{FF2B5EF4-FFF2-40B4-BE49-F238E27FC236}">
                  <a16:creationId xmlns:a16="http://schemas.microsoft.com/office/drawing/2014/main" xmlns="" id="{6ECAF49B-BCCF-476F-BA48-6FAA0D2A19D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72482" y="7344873"/>
              <a:ext cx="196387" cy="281993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Arrow Connector 127">
              <a:extLst>
                <a:ext uri="{FF2B5EF4-FFF2-40B4-BE49-F238E27FC236}">
                  <a16:creationId xmlns:a16="http://schemas.microsoft.com/office/drawing/2014/main" xmlns="" id="{F232170A-5244-43C7-AFF4-28A81B42037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47241" y="7535209"/>
              <a:ext cx="225916" cy="91657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>
              <a:extLst>
                <a:ext uri="{FF2B5EF4-FFF2-40B4-BE49-F238E27FC236}">
                  <a16:creationId xmlns:a16="http://schemas.microsoft.com/office/drawing/2014/main" xmlns="" id="{7DA9FE65-C5BE-445A-BC47-0E7701B086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93513" y="7626866"/>
              <a:ext cx="379644" cy="10903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xmlns="" id="{E1746A47-B711-465C-A62E-716825913045}"/>
                </a:ext>
              </a:extLst>
            </p:cNvPr>
            <p:cNvSpPr txBox="1"/>
            <p:nvPr/>
          </p:nvSpPr>
          <p:spPr>
            <a:xfrm>
              <a:off x="1401203" y="749272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8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xmlns="" id="{6AC219B9-5852-4402-B536-2CCD21F69410}"/>
                </a:ext>
              </a:extLst>
            </p:cNvPr>
            <p:cNvSpPr txBox="1"/>
            <p:nvPr/>
          </p:nvSpPr>
          <p:spPr>
            <a:xfrm>
              <a:off x="2211490" y="764884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9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xmlns="" id="{59C7D2F4-7528-4BE5-9831-1C5051528CA0}"/>
                </a:ext>
              </a:extLst>
            </p:cNvPr>
            <p:cNvSpPr txBox="1"/>
            <p:nvPr/>
          </p:nvSpPr>
          <p:spPr>
            <a:xfrm>
              <a:off x="3506173" y="6963483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9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xmlns="" id="{60D76CB6-F0E1-4BC7-9A49-4315962552CF}"/>
                </a:ext>
              </a:extLst>
            </p:cNvPr>
            <p:cNvCxnSpPr/>
            <p:nvPr/>
          </p:nvCxnSpPr>
          <p:spPr>
            <a:xfrm>
              <a:off x="3038630" y="9046062"/>
              <a:ext cx="11520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C019B105-3E62-4ECA-885D-76A56DD0AC04}"/>
              </a:ext>
            </a:extLst>
          </p:cNvPr>
          <p:cNvGrpSpPr/>
          <p:nvPr/>
        </p:nvGrpSpPr>
        <p:grpSpPr>
          <a:xfrm>
            <a:off x="4406526" y="5753192"/>
            <a:ext cx="2451476" cy="3390808"/>
            <a:chOff x="4406526" y="5753192"/>
            <a:chExt cx="2451476" cy="3390808"/>
          </a:xfrm>
        </p:grpSpPr>
        <p:pic>
          <p:nvPicPr>
            <p:cNvPr id="3" name="Picture 2" descr="A picture containing grass, purple, player, holding&#10;&#10;Description automatically generated">
              <a:extLst>
                <a:ext uri="{FF2B5EF4-FFF2-40B4-BE49-F238E27FC236}">
                  <a16:creationId xmlns:a16="http://schemas.microsoft.com/office/drawing/2014/main" xmlns="" id="{96E317B2-9BA7-4191-B2C9-3ADD34BEE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36" t="39318" r="24204" b="10498"/>
            <a:stretch/>
          </p:blipFill>
          <p:spPr>
            <a:xfrm rot="16200000">
              <a:off x="3936860" y="6222858"/>
              <a:ext cx="3390808" cy="2451476"/>
            </a:xfrm>
            <a:prstGeom prst="rect">
              <a:avLst/>
            </a:prstGeom>
          </p:spPr>
        </p:pic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xmlns="" id="{9E5D951E-6FDC-4F4E-BC2F-0C4D58D5FD3D}"/>
                </a:ext>
              </a:extLst>
            </p:cNvPr>
            <p:cNvSpPr txBox="1"/>
            <p:nvPr/>
          </p:nvSpPr>
          <p:spPr>
            <a:xfrm>
              <a:off x="4707061" y="6413183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10</a:t>
              </a: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xmlns="" id="{11C744B0-D9DC-48B2-9388-8A7D406CAC8F}"/>
                </a:ext>
              </a:extLst>
            </p:cNvPr>
            <p:cNvSpPr txBox="1"/>
            <p:nvPr/>
          </p:nvSpPr>
          <p:spPr>
            <a:xfrm>
              <a:off x="4425456" y="7123252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10</a:t>
              </a: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xmlns="" id="{6AB53E64-C379-424E-8B15-B955596498A5}"/>
                </a:ext>
              </a:extLst>
            </p:cNvPr>
            <p:cNvSpPr txBox="1"/>
            <p:nvPr/>
          </p:nvSpPr>
          <p:spPr>
            <a:xfrm>
              <a:off x="4502664" y="8425993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10</a:t>
              </a:r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xmlns="" id="{F69AFAB5-28EE-492F-AA61-04CD543E0E92}"/>
                </a:ext>
              </a:extLst>
            </p:cNvPr>
            <p:cNvSpPr txBox="1"/>
            <p:nvPr/>
          </p:nvSpPr>
          <p:spPr>
            <a:xfrm>
              <a:off x="5211371" y="872724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9</a:t>
              </a: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xmlns="" id="{A3488056-D932-4BA8-94E4-FA24C8D00949}"/>
                </a:ext>
              </a:extLst>
            </p:cNvPr>
            <p:cNvSpPr txBox="1"/>
            <p:nvPr/>
          </p:nvSpPr>
          <p:spPr>
            <a:xfrm>
              <a:off x="5429450" y="745223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7</a:t>
              </a:r>
            </a:p>
          </p:txBody>
        </p:sp>
        <p:cxnSp>
          <p:nvCxnSpPr>
            <p:cNvPr id="152" name="Straight Arrow Connector 151">
              <a:extLst>
                <a:ext uri="{FF2B5EF4-FFF2-40B4-BE49-F238E27FC236}">
                  <a16:creationId xmlns:a16="http://schemas.microsoft.com/office/drawing/2014/main" xmlns="" id="{F0CA5524-4B16-4749-9D62-058DAAE205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79803" y="6982585"/>
              <a:ext cx="627429" cy="614908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Arrow Connector 152">
              <a:extLst>
                <a:ext uri="{FF2B5EF4-FFF2-40B4-BE49-F238E27FC236}">
                  <a16:creationId xmlns:a16="http://schemas.microsoft.com/office/drawing/2014/main" xmlns="" id="{7D583D3A-ABBD-4FD8-B366-C810BADECC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87414" y="7387080"/>
              <a:ext cx="365203" cy="203654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Arrow Connector 153">
              <a:extLst>
                <a:ext uri="{FF2B5EF4-FFF2-40B4-BE49-F238E27FC236}">
                  <a16:creationId xmlns:a16="http://schemas.microsoft.com/office/drawing/2014/main" xmlns="" id="{B8ECB57E-028F-4713-B6AD-9DF0A05EBB03}"/>
                </a:ext>
              </a:extLst>
            </p:cNvPr>
            <p:cNvCxnSpPr>
              <a:cxnSpLocks/>
            </p:cNvCxnSpPr>
            <p:nvPr/>
          </p:nvCxnSpPr>
          <p:spPr>
            <a:xfrm>
              <a:off x="4777745" y="7597493"/>
              <a:ext cx="658018" cy="441607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Arrow Connector 154">
              <a:extLst>
                <a:ext uri="{FF2B5EF4-FFF2-40B4-BE49-F238E27FC236}">
                  <a16:creationId xmlns:a16="http://schemas.microsoft.com/office/drawing/2014/main" xmlns="" id="{C360364C-9DBF-42B7-A158-7B4FF74DF0B4}"/>
                </a:ext>
              </a:extLst>
            </p:cNvPr>
            <p:cNvCxnSpPr>
              <a:cxnSpLocks/>
            </p:cNvCxnSpPr>
            <p:nvPr/>
          </p:nvCxnSpPr>
          <p:spPr>
            <a:xfrm>
              <a:off x="4779803" y="7597493"/>
              <a:ext cx="487542" cy="106018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xmlns="" id="{0343ED51-CB7D-4ADD-BE86-A031820D6B12}"/>
                </a:ext>
              </a:extLst>
            </p:cNvPr>
            <p:cNvSpPr txBox="1"/>
            <p:nvPr/>
          </p:nvSpPr>
          <p:spPr>
            <a:xfrm>
              <a:off x="4600211" y="7458993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/>
                  <a:cs typeface="Times New Roman"/>
                </a:rPr>
                <a:t>8</a:t>
              </a:r>
            </a:p>
          </p:txBody>
        </p: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xmlns="" id="{09C42556-233B-4D84-ADB0-CAEDD7D2E6B6}"/>
                </a:ext>
              </a:extLst>
            </p:cNvPr>
            <p:cNvSpPr txBox="1"/>
            <p:nvPr/>
          </p:nvSpPr>
          <p:spPr>
            <a:xfrm>
              <a:off x="6291179" y="7237699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4</a:t>
              </a:r>
            </a:p>
          </p:txBody>
        </p:sp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xmlns="" id="{DD494E0A-5B22-4650-A2BF-8A6C6F638643}"/>
                </a:ext>
              </a:extLst>
            </p:cNvPr>
            <p:cNvSpPr txBox="1"/>
            <p:nvPr/>
          </p:nvSpPr>
          <p:spPr>
            <a:xfrm>
              <a:off x="6253359" y="670558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4</a:t>
              </a:r>
            </a:p>
          </p:txBody>
        </p: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xmlns="" id="{E6A42CFE-AE2F-4075-8E37-487433784F08}"/>
                </a:ext>
              </a:extLst>
            </p:cNvPr>
            <p:cNvSpPr txBox="1"/>
            <p:nvPr/>
          </p:nvSpPr>
          <p:spPr>
            <a:xfrm>
              <a:off x="5850622" y="6650613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6</a:t>
              </a:r>
            </a:p>
          </p:txBody>
        </p: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xmlns="" id="{CB8B3ECD-FE68-4B88-B778-D2BF7D3A577D}"/>
                </a:ext>
              </a:extLst>
            </p:cNvPr>
            <p:cNvSpPr txBox="1"/>
            <p:nvPr/>
          </p:nvSpPr>
          <p:spPr>
            <a:xfrm>
              <a:off x="5999349" y="773974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6</a:t>
              </a:r>
            </a:p>
          </p:txBody>
        </p: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xmlns="" id="{C31B0276-D5AD-49F0-BE3D-0F70A4C4CA2E}"/>
                </a:ext>
              </a:extLst>
            </p:cNvPr>
            <p:cNvSpPr txBox="1"/>
            <p:nvPr/>
          </p:nvSpPr>
          <p:spPr>
            <a:xfrm>
              <a:off x="6034666" y="7058783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6</a:t>
              </a:r>
            </a:p>
          </p:txBody>
        </p: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xmlns="" id="{C571948A-ADE5-4354-924B-B340FB05A651}"/>
                </a:ext>
              </a:extLst>
            </p:cNvPr>
            <p:cNvSpPr txBox="1"/>
            <p:nvPr/>
          </p:nvSpPr>
          <p:spPr>
            <a:xfrm>
              <a:off x="6364997" y="767889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4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xmlns="" id="{1275ACA3-4379-4E3C-A0D9-6A7F10D49D07}"/>
                </a:ext>
              </a:extLst>
            </p:cNvPr>
            <p:cNvSpPr txBox="1"/>
            <p:nvPr/>
          </p:nvSpPr>
          <p:spPr>
            <a:xfrm>
              <a:off x="5040335" y="576851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9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xmlns="" id="{CC9A29E9-C753-4C4F-84BD-2DE14E998906}"/>
                </a:ext>
              </a:extLst>
            </p:cNvPr>
            <p:cNvSpPr txBox="1"/>
            <p:nvPr/>
          </p:nvSpPr>
          <p:spPr>
            <a:xfrm>
              <a:off x="6574591" y="718431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3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71B95854-ACAC-4820-8F03-6D26EB404A74}"/>
                </a:ext>
              </a:extLst>
            </p:cNvPr>
            <p:cNvCxnSpPr/>
            <p:nvPr/>
          </p:nvCxnSpPr>
          <p:spPr>
            <a:xfrm>
              <a:off x="4572000" y="9046062"/>
              <a:ext cx="21960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xmlns="" id="{CC34B525-30E0-419D-8285-D49DDBDEBE9A}"/>
                </a:ext>
              </a:extLst>
            </p:cNvPr>
            <p:cNvSpPr txBox="1"/>
            <p:nvPr/>
          </p:nvSpPr>
          <p:spPr>
            <a:xfrm>
              <a:off x="6297880" y="805899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4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DEED1566-F962-4CB9-BCAE-ADEA2DBB4755}"/>
              </a:ext>
            </a:extLst>
          </p:cNvPr>
          <p:cNvGrpSpPr/>
          <p:nvPr/>
        </p:nvGrpSpPr>
        <p:grpSpPr>
          <a:xfrm>
            <a:off x="0" y="0"/>
            <a:ext cx="4280746" cy="3657600"/>
            <a:chOff x="0" y="0"/>
            <a:chExt cx="4280746" cy="36576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CB80CF05-D5E2-4C40-B573-CCB0DD7F89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65" r="5556"/>
            <a:stretch/>
          </p:blipFill>
          <p:spPr>
            <a:xfrm>
              <a:off x="0" y="0"/>
              <a:ext cx="4280746" cy="3657600"/>
            </a:xfrm>
            <a:prstGeom prst="rect">
              <a:avLst/>
            </a:prstGeom>
          </p:spPr>
        </p:pic>
        <p:sp>
          <p:nvSpPr>
            <p:cNvPr id="19" name="Right Brace 18">
              <a:extLst>
                <a:ext uri="{FF2B5EF4-FFF2-40B4-BE49-F238E27FC236}">
                  <a16:creationId xmlns:a16="http://schemas.microsoft.com/office/drawing/2014/main" xmlns="" id="{55457C96-4453-4AF7-9624-15B4D9537D73}"/>
                </a:ext>
              </a:extLst>
            </p:cNvPr>
            <p:cNvSpPr/>
            <p:nvPr/>
          </p:nvSpPr>
          <p:spPr>
            <a:xfrm>
              <a:off x="2572122" y="1600200"/>
              <a:ext cx="180000" cy="533400"/>
            </a:xfrm>
            <a:prstGeom prst="righ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2F8FC614-92BC-40B5-B478-8BEA30EE8496}"/>
                </a:ext>
              </a:extLst>
            </p:cNvPr>
            <p:cNvSpPr txBox="1"/>
            <p:nvPr/>
          </p:nvSpPr>
          <p:spPr>
            <a:xfrm>
              <a:off x="2705976" y="172840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5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718C45CB-25F8-47C2-B533-6560E01C110A}"/>
                </a:ext>
              </a:extLst>
            </p:cNvPr>
            <p:cNvCxnSpPr/>
            <p:nvPr/>
          </p:nvCxnSpPr>
          <p:spPr>
            <a:xfrm>
              <a:off x="4028630" y="3557964"/>
              <a:ext cx="1620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xmlns="" id="{F22B9A37-D68F-4CD8-B7FE-B1A6FAD370D0}"/>
                </a:ext>
              </a:extLst>
            </p:cNvPr>
            <p:cNvSpPr txBox="1"/>
            <p:nvPr/>
          </p:nvSpPr>
          <p:spPr>
            <a:xfrm>
              <a:off x="2127628" y="92406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3</a:t>
              </a:r>
            </a:p>
          </p:txBody>
        </p: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503E0B87-967C-4A95-9787-1B477591D818}"/>
              </a:ext>
            </a:extLst>
          </p:cNvPr>
          <p:cNvSpPr txBox="1"/>
          <p:nvPr/>
        </p:nvSpPr>
        <p:spPr>
          <a:xfrm>
            <a:off x="6317465" y="0"/>
            <a:ext cx="5405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200" dirty="0"/>
              <a:t>2 of 3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xmlns="" id="{2AE666AF-5E67-4E82-91F5-166953010438}"/>
              </a:ext>
            </a:extLst>
          </p:cNvPr>
          <p:cNvSpPr/>
          <p:nvPr/>
        </p:nvSpPr>
        <p:spPr>
          <a:xfrm>
            <a:off x="4422026" y="1079014"/>
            <a:ext cx="2261068" cy="2660408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Epidermis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Hypodermis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Cortex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Endodermis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cs typeface="Times New Roman"/>
              </a:rPr>
              <a:t>Vascular cylinder (stele)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Pericycle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Primary phloem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Vascular cambium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Protoxylem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Metaxylem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xmlns="" id="{42EA5F0E-DE8B-42AB-9B21-97AD1E520B8A}"/>
              </a:ext>
            </a:extLst>
          </p:cNvPr>
          <p:cNvSpPr txBox="1"/>
          <p:nvPr/>
        </p:nvSpPr>
        <p:spPr>
          <a:xfrm>
            <a:off x="4376019" y="158750"/>
            <a:ext cx="23828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+mj-lt"/>
                <a:cs typeface="Times New Roman"/>
              </a:rPr>
              <a:t>Dicot Root</a:t>
            </a:r>
          </a:p>
          <a:p>
            <a:pPr algn="ctr"/>
            <a:r>
              <a:rPr lang="en-US" i="1" dirty="0">
                <a:latin typeface="+mj-lt"/>
                <a:cs typeface="Times New Roman"/>
              </a:rPr>
              <a:t>Ranunculus</a:t>
            </a:r>
            <a:r>
              <a:rPr lang="en-US" dirty="0">
                <a:latin typeface="+mj-lt"/>
                <a:cs typeface="Times New Roman"/>
              </a:rPr>
              <a:t> (Buttercup)</a:t>
            </a:r>
          </a:p>
          <a:p>
            <a:pPr algn="ctr"/>
            <a:r>
              <a:rPr lang="en-US" sz="1600" dirty="0">
                <a:latin typeface="+mj-lt"/>
                <a:cs typeface="Times New Roman"/>
              </a:rPr>
              <a:t>Mature</a:t>
            </a:r>
          </a:p>
        </p:txBody>
      </p:sp>
    </p:spTree>
    <p:extLst>
      <p:ext uri="{BB962C8B-B14F-4D97-AF65-F5344CB8AC3E}">
        <p14:creationId xmlns:p14="http://schemas.microsoft.com/office/powerpoint/2010/main" val="4067282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364772" y="825465"/>
            <a:ext cx="2140201" cy="2717026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300" dirty="0">
                <a:latin typeface="+mj-lt"/>
                <a:cs typeface="Times New Roman"/>
              </a:rPr>
              <a:t>Epidermis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300" dirty="0">
                <a:latin typeface="+mj-lt"/>
                <a:cs typeface="Times New Roman"/>
              </a:rPr>
              <a:t>Hypodermis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300" dirty="0">
                <a:latin typeface="+mj-lt"/>
                <a:cs typeface="Times New Roman"/>
              </a:rPr>
              <a:t>Cortex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300" dirty="0">
                <a:latin typeface="+mj-lt"/>
                <a:cs typeface="Times New Roman"/>
              </a:rPr>
              <a:t>Endodermis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300" dirty="0">
                <a:latin typeface="+mj-lt"/>
                <a:cs typeface="Times New Roman"/>
              </a:rPr>
              <a:t>Passage cell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300" dirty="0">
                <a:cs typeface="Times New Roman"/>
              </a:rPr>
              <a:t>Vascular cylinder (stele)</a:t>
            </a:r>
            <a:endParaRPr lang="en-US" sz="1300" dirty="0">
              <a:latin typeface="+mj-lt"/>
              <a:cs typeface="Times New Roman"/>
            </a:endParaRP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300" dirty="0">
                <a:latin typeface="+mj-lt"/>
                <a:cs typeface="Times New Roman"/>
              </a:rPr>
              <a:t>Pericycle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300" dirty="0">
                <a:latin typeface="+mj-lt"/>
                <a:cs typeface="Times New Roman"/>
              </a:rPr>
              <a:t>Primary phloem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300" dirty="0">
                <a:latin typeface="+mj-lt"/>
                <a:cs typeface="Times New Roman"/>
              </a:rPr>
              <a:t>Vascular cambium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300" dirty="0">
                <a:latin typeface="+mj-lt"/>
                <a:cs typeface="Times New Roman"/>
              </a:rPr>
              <a:t>Protoxylem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300" dirty="0">
                <a:latin typeface="+mj-lt"/>
                <a:cs typeface="Times New Roman"/>
              </a:rPr>
              <a:t>Metaxylem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0446C40B-7403-4C3B-9B50-E32C68F33375}"/>
              </a:ext>
            </a:extLst>
          </p:cNvPr>
          <p:cNvSpPr txBox="1"/>
          <p:nvPr/>
        </p:nvSpPr>
        <p:spPr>
          <a:xfrm>
            <a:off x="4596250" y="136697"/>
            <a:ext cx="167725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+mj-lt"/>
                <a:cs typeface="Times New Roman"/>
              </a:rPr>
              <a:t>Dicot Root</a:t>
            </a:r>
          </a:p>
          <a:p>
            <a:pPr algn="ctr"/>
            <a:r>
              <a:rPr lang="en-US" dirty="0">
                <a:latin typeface="+mj-lt"/>
                <a:cs typeface="Times New Roman"/>
              </a:rPr>
              <a:t>Primary Growth</a:t>
            </a:r>
          </a:p>
        </p:txBody>
      </p:sp>
      <p:sp>
        <p:nvSpPr>
          <p:cNvPr id="233" name="TextBox 232">
            <a:extLst>
              <a:ext uri="{FF2B5EF4-FFF2-40B4-BE49-F238E27FC236}">
                <a16:creationId xmlns:a16="http://schemas.microsoft.com/office/drawing/2014/main" xmlns="" id="{D44EAE68-9AF3-498F-BF94-5403AEAAF3AE}"/>
              </a:ext>
            </a:extLst>
          </p:cNvPr>
          <p:cNvSpPr txBox="1"/>
          <p:nvPr/>
        </p:nvSpPr>
        <p:spPr>
          <a:xfrm>
            <a:off x="4933775" y="3487167"/>
            <a:ext cx="1002197" cy="21544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CA" sz="800" dirty="0"/>
              <a:t>Transverse sections</a:t>
            </a:r>
          </a:p>
        </p:txBody>
      </p:sp>
      <p:grpSp>
        <p:nvGrpSpPr>
          <p:cNvPr id="234" name="Group 233">
            <a:extLst>
              <a:ext uri="{FF2B5EF4-FFF2-40B4-BE49-F238E27FC236}">
                <a16:creationId xmlns:a16="http://schemas.microsoft.com/office/drawing/2014/main" xmlns="" id="{84D4A7A5-25AD-4697-A7B7-9C9AB15727D4}"/>
              </a:ext>
            </a:extLst>
          </p:cNvPr>
          <p:cNvGrpSpPr/>
          <p:nvPr/>
        </p:nvGrpSpPr>
        <p:grpSpPr>
          <a:xfrm>
            <a:off x="5019085" y="3782433"/>
            <a:ext cx="1784915" cy="184723"/>
            <a:chOff x="4724400" y="4218920"/>
            <a:chExt cx="1784915" cy="184723"/>
          </a:xfrm>
          <a:effectLst/>
        </p:grpSpPr>
        <p:sp>
          <p:nvSpPr>
            <p:cNvPr id="235" name="TextBox 234">
              <a:extLst>
                <a:ext uri="{FF2B5EF4-FFF2-40B4-BE49-F238E27FC236}">
                  <a16:creationId xmlns:a16="http://schemas.microsoft.com/office/drawing/2014/main" xmlns="" id="{A7C60EF2-E587-4B45-BD15-8E8A12AF87B0}"/>
                </a:ext>
              </a:extLst>
            </p:cNvPr>
            <p:cNvSpPr txBox="1"/>
            <p:nvPr/>
          </p:nvSpPr>
          <p:spPr>
            <a:xfrm>
              <a:off x="4724401" y="4218920"/>
              <a:ext cx="1784914" cy="184666"/>
            </a:xfrm>
            <a:prstGeom prst="rect">
              <a:avLst/>
            </a:prstGeom>
            <a:solidFill>
              <a:schemeClr val="bg1"/>
            </a:solidFill>
            <a:ln w="3175" cmpd="sng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600" dirty="0"/>
                <a:t>Horton Lai and Carol Wenzel.  2020</a:t>
              </a:r>
            </a:p>
          </p:txBody>
        </p:sp>
        <p:pic>
          <p:nvPicPr>
            <p:cNvPr id="236" name="Picture 235">
              <a:extLst>
                <a:ext uri="{FF2B5EF4-FFF2-40B4-BE49-F238E27FC236}">
                  <a16:creationId xmlns:a16="http://schemas.microsoft.com/office/drawing/2014/main" xmlns="" id="{C7D61AC2-F7CA-411F-9DC7-654EAA100A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4400" y="4218920"/>
              <a:ext cx="524377" cy="184723"/>
            </a:xfrm>
            <a:prstGeom prst="rect">
              <a:avLst/>
            </a:prstGeom>
          </p:spPr>
        </p:pic>
      </p:grpSp>
      <p:sp>
        <p:nvSpPr>
          <p:cNvPr id="237" name="TextBox 236">
            <a:extLst>
              <a:ext uri="{FF2B5EF4-FFF2-40B4-BE49-F238E27FC236}">
                <a16:creationId xmlns:a16="http://schemas.microsoft.com/office/drawing/2014/main" xmlns="" id="{3B250D83-F298-4630-9A3F-4C03BFA09E23}"/>
              </a:ext>
            </a:extLst>
          </p:cNvPr>
          <p:cNvSpPr txBox="1"/>
          <p:nvPr/>
        </p:nvSpPr>
        <p:spPr>
          <a:xfrm>
            <a:off x="4180718" y="3782191"/>
            <a:ext cx="684803" cy="184908"/>
          </a:xfrm>
          <a:prstGeom prst="rect">
            <a:avLst/>
          </a:prstGeom>
          <a:noFill/>
          <a:ln w="3175">
            <a:solidFill>
              <a:schemeClr val="tx1"/>
            </a:solidFill>
          </a:ln>
          <a:effectLst/>
        </p:spPr>
        <p:txBody>
          <a:bodyPr wrap="none" tIns="28800" bIns="32400" rtlCol="0">
            <a:spAutoFit/>
          </a:bodyPr>
          <a:lstStyle/>
          <a:p>
            <a:pPr algn="ctr"/>
            <a:r>
              <a:rPr lang="en-CA" sz="800" dirty="0"/>
              <a:t>Bar = 50 </a:t>
            </a:r>
            <a:r>
              <a:rPr lang="el-GR" sz="800" dirty="0"/>
              <a:t>μ</a:t>
            </a:r>
            <a:r>
              <a:rPr lang="en-CA" sz="800" dirty="0"/>
              <a:t>m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FD0840B-B46F-4668-94B1-7A29AD90CE4D}"/>
              </a:ext>
            </a:extLst>
          </p:cNvPr>
          <p:cNvGrpSpPr/>
          <p:nvPr/>
        </p:nvGrpSpPr>
        <p:grpSpPr>
          <a:xfrm>
            <a:off x="0" y="1"/>
            <a:ext cx="4027154" cy="3880196"/>
            <a:chOff x="0" y="1"/>
            <a:chExt cx="4027154" cy="3880196"/>
          </a:xfrm>
        </p:grpSpPr>
        <p:pic>
          <p:nvPicPr>
            <p:cNvPr id="8" name="Picture 7" descr="A picture containing table, green, cake&#10;&#10;Description automatically generated">
              <a:extLst>
                <a:ext uri="{FF2B5EF4-FFF2-40B4-BE49-F238E27FC236}">
                  <a16:creationId xmlns:a16="http://schemas.microsoft.com/office/drawing/2014/main" xmlns="" id="{4BFB2F31-46E8-4ADE-B318-FDE205B66A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70" t="6130" r="15243" b="5244"/>
            <a:stretch/>
          </p:blipFill>
          <p:spPr>
            <a:xfrm>
              <a:off x="0" y="1"/>
              <a:ext cx="4027154" cy="3880196"/>
            </a:xfrm>
            <a:prstGeom prst="rect">
              <a:avLst/>
            </a:prstGeom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xmlns="" id="{975FCD6E-5922-4407-889E-58D1B62DE8E4}"/>
                </a:ext>
              </a:extLst>
            </p:cNvPr>
            <p:cNvSpPr txBox="1"/>
            <p:nvPr/>
          </p:nvSpPr>
          <p:spPr>
            <a:xfrm>
              <a:off x="1944153" y="987735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3</a:t>
              </a:r>
            </a:p>
          </p:txBody>
        </p:sp>
        <p:sp>
          <p:nvSpPr>
            <p:cNvPr id="90" name="Right Brace 89">
              <a:extLst>
                <a:ext uri="{FF2B5EF4-FFF2-40B4-BE49-F238E27FC236}">
                  <a16:creationId xmlns:a16="http://schemas.microsoft.com/office/drawing/2014/main" xmlns="" id="{B27BEA01-7D70-4CBA-A058-03CCD107FF6A}"/>
                </a:ext>
              </a:extLst>
            </p:cNvPr>
            <p:cNvSpPr/>
            <p:nvPr/>
          </p:nvSpPr>
          <p:spPr>
            <a:xfrm>
              <a:off x="2368784" y="1782117"/>
              <a:ext cx="180000" cy="533400"/>
            </a:xfrm>
            <a:prstGeom prst="righ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 dirty="0"/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xmlns="" id="{E67DE83D-1755-4BE4-A620-3FB0EDEF5ACA}"/>
                </a:ext>
              </a:extLst>
            </p:cNvPr>
            <p:cNvSpPr txBox="1"/>
            <p:nvPr/>
          </p:nvSpPr>
          <p:spPr>
            <a:xfrm>
              <a:off x="2528981" y="1893261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6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8266E0C7-30E7-4CCA-B1B2-B8C38182AD13}"/>
                </a:ext>
              </a:extLst>
            </p:cNvPr>
            <p:cNvCxnSpPr/>
            <p:nvPr/>
          </p:nvCxnSpPr>
          <p:spPr>
            <a:xfrm>
              <a:off x="3839447" y="3782191"/>
              <a:ext cx="972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F6B351A-1C55-481A-B53E-D36AFEE0990B}"/>
              </a:ext>
            </a:extLst>
          </p:cNvPr>
          <p:cNvGrpSpPr/>
          <p:nvPr/>
        </p:nvGrpSpPr>
        <p:grpSpPr>
          <a:xfrm>
            <a:off x="0" y="4015462"/>
            <a:ext cx="4355981" cy="5128537"/>
            <a:chOff x="0" y="4015462"/>
            <a:chExt cx="4355981" cy="5128537"/>
          </a:xfrm>
        </p:grpSpPr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xmlns="" id="{DCF515D4-71AA-4380-9756-6E6413C86AF5}"/>
                </a:ext>
              </a:extLst>
            </p:cNvPr>
            <p:cNvSpPr txBox="1"/>
            <p:nvPr/>
          </p:nvSpPr>
          <p:spPr>
            <a:xfrm>
              <a:off x="2818074" y="411840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cs typeface="Times New Roman"/>
                </a:rPr>
                <a:t>4</a:t>
              </a:r>
            </a:p>
          </p:txBody>
        </p:sp>
        <p:pic>
          <p:nvPicPr>
            <p:cNvPr id="11" name="Picture 10" descr="A close up of a persons face&#10;&#10;Description automatically generated">
              <a:extLst>
                <a:ext uri="{FF2B5EF4-FFF2-40B4-BE49-F238E27FC236}">
                  <a16:creationId xmlns:a16="http://schemas.microsoft.com/office/drawing/2014/main" xmlns="" id="{8E0601DE-8514-41E1-A124-1FB33DF0D5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45" t="5742" r="5727" b="4429"/>
            <a:stretch/>
          </p:blipFill>
          <p:spPr>
            <a:xfrm>
              <a:off x="0" y="4015462"/>
              <a:ext cx="4346033" cy="5128537"/>
            </a:xfrm>
            <a:prstGeom prst="rect">
              <a:avLst/>
            </a:prstGeom>
          </p:spPr>
        </p:pic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xmlns="" id="{B4873AEA-DC37-4AEA-BBBB-39FA922BD38D}"/>
                </a:ext>
              </a:extLst>
            </p:cNvPr>
            <p:cNvSpPr txBox="1"/>
            <p:nvPr/>
          </p:nvSpPr>
          <p:spPr>
            <a:xfrm>
              <a:off x="1148491" y="515030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8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xmlns="" id="{C44EFE88-9F49-4C77-A085-56DFBE451936}"/>
                </a:ext>
              </a:extLst>
            </p:cNvPr>
            <p:cNvSpPr txBox="1"/>
            <p:nvPr/>
          </p:nvSpPr>
          <p:spPr>
            <a:xfrm>
              <a:off x="859367" y="741837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8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xmlns="" id="{822CBFC1-C7A3-4FC8-B1FD-55C01788E966}"/>
                </a:ext>
              </a:extLst>
            </p:cNvPr>
            <p:cNvSpPr txBox="1"/>
            <p:nvPr/>
          </p:nvSpPr>
          <p:spPr>
            <a:xfrm>
              <a:off x="3177513" y="7347323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8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xmlns="" id="{C2F9C9F4-029B-4E42-87B7-A7623079E5F3}"/>
                </a:ext>
              </a:extLst>
            </p:cNvPr>
            <p:cNvSpPr txBox="1"/>
            <p:nvPr/>
          </p:nvSpPr>
          <p:spPr>
            <a:xfrm>
              <a:off x="3176543" y="5521723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8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xmlns="" id="{94DAE337-2052-46F7-890E-D315E457E4D0}"/>
                </a:ext>
              </a:extLst>
            </p:cNvPr>
            <p:cNvSpPr txBox="1"/>
            <p:nvPr/>
          </p:nvSpPr>
          <p:spPr>
            <a:xfrm>
              <a:off x="2235308" y="6468905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11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xmlns="" id="{082AE127-DC47-4B09-8AF2-483F7947C710}"/>
                </a:ext>
              </a:extLst>
            </p:cNvPr>
            <p:cNvSpPr txBox="1"/>
            <p:nvPr/>
          </p:nvSpPr>
          <p:spPr>
            <a:xfrm>
              <a:off x="1471336" y="6543854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11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xmlns="" id="{322D2D75-9AF0-4DA0-BEC4-8F96A8CF944C}"/>
                </a:ext>
              </a:extLst>
            </p:cNvPr>
            <p:cNvSpPr txBox="1"/>
            <p:nvPr/>
          </p:nvSpPr>
          <p:spPr>
            <a:xfrm>
              <a:off x="1859257" y="6932930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11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xmlns="" id="{01E00CF5-AA38-4E07-A536-8BDCD4D4CF73}"/>
                </a:ext>
              </a:extLst>
            </p:cNvPr>
            <p:cNvSpPr txBox="1"/>
            <p:nvPr/>
          </p:nvSpPr>
          <p:spPr>
            <a:xfrm>
              <a:off x="2152032" y="5973894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11</a:t>
              </a:r>
            </a:p>
          </p:txBody>
        </p: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xmlns="" id="{32556B66-EF02-4B64-B8D9-3A4DC592A5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73353" y="7280200"/>
              <a:ext cx="155130" cy="100520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xmlns="" id="{893E032F-E648-4120-A87A-E3FAAF0A2C48}"/>
                </a:ext>
              </a:extLst>
            </p:cNvPr>
            <p:cNvCxnSpPr>
              <a:cxnSpLocks/>
            </p:cNvCxnSpPr>
            <p:nvPr/>
          </p:nvCxnSpPr>
          <p:spPr>
            <a:xfrm>
              <a:off x="2667000" y="7463127"/>
              <a:ext cx="317555" cy="17642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xmlns="" id="{7E86C665-05F6-453E-8A42-8EC90D4DA13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43608" y="5495039"/>
              <a:ext cx="174289" cy="600961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xmlns="" id="{3E8BD37B-E55F-4925-B0C1-1EDAB3D5A1B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47816" y="5593896"/>
              <a:ext cx="137482" cy="151183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xmlns="" id="{7CC8DFFA-59B2-48C8-8C6C-F3150602823E}"/>
                </a:ext>
              </a:extLst>
            </p:cNvPr>
            <p:cNvSpPr txBox="1"/>
            <p:nvPr/>
          </p:nvSpPr>
          <p:spPr>
            <a:xfrm>
              <a:off x="1362665" y="711390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9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xmlns="" id="{5AD62D10-89F4-4493-81EF-78C65EC70BEB}"/>
                </a:ext>
              </a:extLst>
            </p:cNvPr>
            <p:cNvSpPr txBox="1"/>
            <p:nvPr/>
          </p:nvSpPr>
          <p:spPr>
            <a:xfrm>
              <a:off x="2485246" y="731887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9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xmlns="" id="{0826635D-D2DD-4022-B746-76D6D9DF41CB}"/>
                </a:ext>
              </a:extLst>
            </p:cNvPr>
            <p:cNvSpPr txBox="1"/>
            <p:nvPr/>
          </p:nvSpPr>
          <p:spPr>
            <a:xfrm>
              <a:off x="2596509" y="602854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9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xmlns="" id="{797368EA-FFFA-42D2-BC81-719D29DC2170}"/>
                </a:ext>
              </a:extLst>
            </p:cNvPr>
            <p:cNvSpPr txBox="1"/>
            <p:nvPr/>
          </p:nvSpPr>
          <p:spPr>
            <a:xfrm>
              <a:off x="1494272" y="566948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9</a:t>
              </a:r>
            </a:p>
          </p:txBody>
        </p:sp>
        <p:cxnSp>
          <p:nvCxnSpPr>
            <p:cNvPr id="117" name="Straight Arrow Connector 116">
              <a:extLst>
                <a:ext uri="{FF2B5EF4-FFF2-40B4-BE49-F238E27FC236}">
                  <a16:creationId xmlns:a16="http://schemas.microsoft.com/office/drawing/2014/main" xmlns="" id="{69C27D7C-8D94-4E59-AB48-0C747470C2F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46825" y="6352029"/>
              <a:ext cx="342270" cy="106699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Arrow Connector 119">
              <a:extLst>
                <a:ext uri="{FF2B5EF4-FFF2-40B4-BE49-F238E27FC236}">
                  <a16:creationId xmlns:a16="http://schemas.microsoft.com/office/drawing/2014/main" xmlns="" id="{3FC3248D-8B27-4DA4-8ED9-B31F34B806C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8375" y="6458728"/>
              <a:ext cx="310719" cy="116431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xmlns="" id="{14276E6E-7A44-4C91-834D-86344E9DC22B}"/>
                </a:ext>
              </a:extLst>
            </p:cNvPr>
            <p:cNvSpPr txBox="1"/>
            <p:nvPr/>
          </p:nvSpPr>
          <p:spPr>
            <a:xfrm>
              <a:off x="1015529" y="6308515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10</a:t>
              </a:r>
            </a:p>
          </p:txBody>
        </p:sp>
        <p:cxnSp>
          <p:nvCxnSpPr>
            <p:cNvPr id="124" name="Straight Arrow Connector 123">
              <a:extLst>
                <a:ext uri="{FF2B5EF4-FFF2-40B4-BE49-F238E27FC236}">
                  <a16:creationId xmlns:a16="http://schemas.microsoft.com/office/drawing/2014/main" xmlns="" id="{C53117C3-F022-49C4-A864-73730BBDD6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32336" y="6332331"/>
              <a:ext cx="287909" cy="265985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Arrow Connector 126">
              <a:extLst>
                <a:ext uri="{FF2B5EF4-FFF2-40B4-BE49-F238E27FC236}">
                  <a16:creationId xmlns:a16="http://schemas.microsoft.com/office/drawing/2014/main" xmlns="" id="{0C3D5367-CC70-47AB-B61D-8E21FB8777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32336" y="6566929"/>
              <a:ext cx="287909" cy="31387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xmlns="" id="{003C9A60-D7B8-4D64-B197-5C7881162665}"/>
                </a:ext>
              </a:extLst>
            </p:cNvPr>
            <p:cNvSpPr txBox="1"/>
            <p:nvPr/>
          </p:nvSpPr>
          <p:spPr>
            <a:xfrm>
              <a:off x="3062243" y="6488334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10</a:t>
              </a:r>
            </a:p>
          </p:txBody>
        </p:sp>
        <p:cxnSp>
          <p:nvCxnSpPr>
            <p:cNvPr id="131" name="Straight Arrow Connector 130">
              <a:extLst>
                <a:ext uri="{FF2B5EF4-FFF2-40B4-BE49-F238E27FC236}">
                  <a16:creationId xmlns:a16="http://schemas.microsoft.com/office/drawing/2014/main" xmlns="" id="{8096A07F-460A-491F-A7BF-0F75D3DCDC5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18614" y="8106323"/>
              <a:ext cx="121307" cy="202116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Arrow Connector 133">
              <a:extLst>
                <a:ext uri="{FF2B5EF4-FFF2-40B4-BE49-F238E27FC236}">
                  <a16:creationId xmlns:a16="http://schemas.microsoft.com/office/drawing/2014/main" xmlns="" id="{336C85D7-C722-4790-A063-ABA8EA0ADE12}"/>
                </a:ext>
              </a:extLst>
            </p:cNvPr>
            <p:cNvCxnSpPr>
              <a:cxnSpLocks/>
            </p:cNvCxnSpPr>
            <p:nvPr/>
          </p:nvCxnSpPr>
          <p:spPr>
            <a:xfrm>
              <a:off x="2168832" y="8086498"/>
              <a:ext cx="270760" cy="149851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xmlns="" id="{037851C2-DB01-4F6C-A0C0-82AB63FBFB80}"/>
                </a:ext>
              </a:extLst>
            </p:cNvPr>
            <p:cNvSpPr txBox="1"/>
            <p:nvPr/>
          </p:nvSpPr>
          <p:spPr>
            <a:xfrm>
              <a:off x="1918614" y="7893946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10</a:t>
              </a: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xmlns="" id="{31DDF4D7-7CC9-40BC-BEFA-D8EB0446E7BA}"/>
                </a:ext>
              </a:extLst>
            </p:cNvPr>
            <p:cNvSpPr txBox="1"/>
            <p:nvPr/>
          </p:nvSpPr>
          <p:spPr>
            <a:xfrm>
              <a:off x="1062600" y="437231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3</a:t>
              </a:r>
            </a:p>
          </p:txBody>
        </p:sp>
        <p:cxnSp>
          <p:nvCxnSpPr>
            <p:cNvPr id="164" name="Straight Arrow Connector 163">
              <a:extLst>
                <a:ext uri="{FF2B5EF4-FFF2-40B4-BE49-F238E27FC236}">
                  <a16:creationId xmlns:a16="http://schemas.microsoft.com/office/drawing/2014/main" xmlns="" id="{80DC147F-7ADE-4B80-B21A-DE8B244A76A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20245" y="5181600"/>
              <a:ext cx="178230" cy="152606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Arrow Connector 166">
              <a:extLst>
                <a:ext uri="{FF2B5EF4-FFF2-40B4-BE49-F238E27FC236}">
                  <a16:creationId xmlns:a16="http://schemas.microsoft.com/office/drawing/2014/main" xmlns="" id="{A549C402-4291-4D87-A4BA-DEB6141727A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52186" y="6125320"/>
              <a:ext cx="138814" cy="117048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xmlns="" id="{D292E9AE-202C-4402-B78A-A8614D6042D4}"/>
                </a:ext>
              </a:extLst>
            </p:cNvPr>
            <p:cNvSpPr txBox="1"/>
            <p:nvPr/>
          </p:nvSpPr>
          <p:spPr>
            <a:xfrm>
              <a:off x="3720636" y="500884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4</a:t>
              </a:r>
            </a:p>
          </p:txBody>
        </p: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xmlns="" id="{08CC4CAF-EDD5-4D9D-B558-60A1A80B165F}"/>
                </a:ext>
              </a:extLst>
            </p:cNvPr>
            <p:cNvSpPr txBox="1"/>
            <p:nvPr/>
          </p:nvSpPr>
          <p:spPr>
            <a:xfrm>
              <a:off x="4092767" y="5924079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5</a:t>
              </a:r>
            </a:p>
          </p:txBody>
        </p: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xmlns="" id="{BD41C35D-6503-410D-8A14-547A98DF06E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95601" y="4592005"/>
              <a:ext cx="88954" cy="235073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xmlns="" id="{426208CA-04CD-4C1D-AE6F-F045471FCBF8}"/>
                </a:ext>
              </a:extLst>
            </p:cNvPr>
            <p:cNvSpPr txBox="1"/>
            <p:nvPr/>
          </p:nvSpPr>
          <p:spPr>
            <a:xfrm>
              <a:off x="2875936" y="439540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5</a:t>
              </a:r>
            </a:p>
          </p:txBody>
        </p:sp>
        <p:cxnSp>
          <p:nvCxnSpPr>
            <p:cNvPr id="118" name="Straight Arrow Connector 117">
              <a:extLst>
                <a:ext uri="{FF2B5EF4-FFF2-40B4-BE49-F238E27FC236}">
                  <a16:creationId xmlns:a16="http://schemas.microsoft.com/office/drawing/2014/main" xmlns="" id="{975EE8E5-B164-4EAA-AB03-DE541E9BC4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8210" y="6096000"/>
              <a:ext cx="184638" cy="209540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xmlns="" id="{C50A7B19-DF92-4563-AE64-511C3EEE5F3C}"/>
                </a:ext>
              </a:extLst>
            </p:cNvPr>
            <p:cNvCxnSpPr>
              <a:cxnSpLocks/>
            </p:cNvCxnSpPr>
            <p:nvPr/>
          </p:nvCxnSpPr>
          <p:spPr>
            <a:xfrm>
              <a:off x="188210" y="6405103"/>
              <a:ext cx="138855" cy="233950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xmlns="" id="{D7855505-0EA8-48BA-AF7F-3F63698A253F}"/>
                </a:ext>
              </a:extLst>
            </p:cNvPr>
            <p:cNvSpPr txBox="1"/>
            <p:nvPr/>
          </p:nvSpPr>
          <p:spPr>
            <a:xfrm>
              <a:off x="10415" y="621682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5</a:t>
              </a:r>
            </a:p>
          </p:txBody>
        </p:sp>
        <p:cxnSp>
          <p:nvCxnSpPr>
            <p:cNvPr id="125" name="Straight Arrow Connector 124">
              <a:extLst>
                <a:ext uri="{FF2B5EF4-FFF2-40B4-BE49-F238E27FC236}">
                  <a16:creationId xmlns:a16="http://schemas.microsoft.com/office/drawing/2014/main" xmlns="" id="{04BB1461-2435-49C2-A8DA-1A78C09BFDE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322912" y="8589951"/>
              <a:ext cx="32946" cy="194581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xmlns="" id="{FB879B9C-E4B3-48A7-AD62-F3D52E350CA1}"/>
                </a:ext>
              </a:extLst>
            </p:cNvPr>
            <p:cNvSpPr txBox="1"/>
            <p:nvPr/>
          </p:nvSpPr>
          <p:spPr>
            <a:xfrm>
              <a:off x="2237177" y="871158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5</a:t>
              </a:r>
            </a:p>
          </p:txBody>
        </p:sp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xmlns="" id="{667C05A3-EC17-45A2-88DD-0C82AD4749EC}"/>
                </a:ext>
              </a:extLst>
            </p:cNvPr>
            <p:cNvCxnSpPr>
              <a:cxnSpLocks/>
            </p:cNvCxnSpPr>
            <p:nvPr/>
          </p:nvCxnSpPr>
          <p:spPr>
            <a:xfrm>
              <a:off x="2220190" y="4549100"/>
              <a:ext cx="0" cy="318831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xmlns="" id="{0FF1AB6C-18AA-4EA5-BA87-5FA984243AE6}"/>
                </a:ext>
              </a:extLst>
            </p:cNvPr>
            <p:cNvSpPr txBox="1"/>
            <p:nvPr/>
          </p:nvSpPr>
          <p:spPr>
            <a:xfrm>
              <a:off x="2092644" y="433966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7</a:t>
              </a:r>
            </a:p>
          </p:txBody>
        </p:sp>
        <p:cxnSp>
          <p:nvCxnSpPr>
            <p:cNvPr id="135" name="Straight Arrow Connector 134">
              <a:extLst>
                <a:ext uri="{FF2B5EF4-FFF2-40B4-BE49-F238E27FC236}">
                  <a16:creationId xmlns:a16="http://schemas.microsoft.com/office/drawing/2014/main" xmlns="" id="{532991F2-637E-45C0-A6BC-7874B76A1B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1511" y="7890544"/>
              <a:ext cx="215228" cy="251413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xmlns="" id="{118E6879-23AD-44EE-A4A2-3C7729908044}"/>
                </a:ext>
              </a:extLst>
            </p:cNvPr>
            <p:cNvSpPr txBox="1"/>
            <p:nvPr/>
          </p:nvSpPr>
          <p:spPr>
            <a:xfrm>
              <a:off x="480236" y="8060132"/>
              <a:ext cx="2632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7</a:t>
              </a:r>
            </a:p>
          </p:txBody>
        </p:sp>
        <p:cxnSp>
          <p:nvCxnSpPr>
            <p:cNvPr id="140" name="Straight Arrow Connector 139">
              <a:extLst>
                <a:ext uri="{FF2B5EF4-FFF2-40B4-BE49-F238E27FC236}">
                  <a16:creationId xmlns:a16="http://schemas.microsoft.com/office/drawing/2014/main" xmlns="" id="{D252576C-1A60-4249-9BAD-3E8CDAA7467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34326" y="8054911"/>
              <a:ext cx="170874" cy="250889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xmlns="" id="{A426FD54-D060-4033-AFFD-C1DA22D24085}"/>
                </a:ext>
              </a:extLst>
            </p:cNvPr>
            <p:cNvSpPr txBox="1"/>
            <p:nvPr/>
          </p:nvSpPr>
          <p:spPr>
            <a:xfrm>
              <a:off x="3402597" y="8238729"/>
              <a:ext cx="2659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7</a:t>
              </a:r>
            </a:p>
          </p:txBody>
        </p:sp>
        <p:cxnSp>
          <p:nvCxnSpPr>
            <p:cNvPr id="143" name="Straight Arrow Connector 142">
              <a:extLst>
                <a:ext uri="{FF2B5EF4-FFF2-40B4-BE49-F238E27FC236}">
                  <a16:creationId xmlns:a16="http://schemas.microsoft.com/office/drawing/2014/main" xmlns="" id="{8EFEB76D-BAEF-4DE2-B4C1-42E9A370A7BA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" y="5197825"/>
              <a:ext cx="149525" cy="108205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xmlns="" id="{72B253B5-1580-4DCB-B1F7-6F285A4D5B61}"/>
                </a:ext>
              </a:extLst>
            </p:cNvPr>
            <p:cNvSpPr txBox="1"/>
            <p:nvPr/>
          </p:nvSpPr>
          <p:spPr>
            <a:xfrm>
              <a:off x="424225" y="5034363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4</a:t>
              </a:r>
            </a:p>
          </p:txBody>
        </p:sp>
        <p:cxnSp>
          <p:nvCxnSpPr>
            <p:cNvPr id="152" name="Straight Arrow Connector 151">
              <a:extLst>
                <a:ext uri="{FF2B5EF4-FFF2-40B4-BE49-F238E27FC236}">
                  <a16:creationId xmlns:a16="http://schemas.microsoft.com/office/drawing/2014/main" xmlns="" id="{8CDD0E89-FFDF-4DA9-B0D0-F246EE7343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70993" y="8487528"/>
              <a:ext cx="109772" cy="284279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xmlns="" id="{DF33609B-0A35-47A4-ACA4-1954F068177B}"/>
                </a:ext>
              </a:extLst>
            </p:cNvPr>
            <p:cNvSpPr txBox="1"/>
            <p:nvPr/>
          </p:nvSpPr>
          <p:spPr>
            <a:xfrm>
              <a:off x="1417551" y="871096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4</a:t>
              </a:r>
            </a:p>
          </p:txBody>
        </p:sp>
        <p:cxnSp>
          <p:nvCxnSpPr>
            <p:cNvPr id="159" name="Straight Arrow Connector 158">
              <a:extLst>
                <a:ext uri="{FF2B5EF4-FFF2-40B4-BE49-F238E27FC236}">
                  <a16:creationId xmlns:a16="http://schemas.microsoft.com/office/drawing/2014/main" xmlns="" id="{48300D12-9100-451B-8E62-CE4248BFAE1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585298" y="5323778"/>
              <a:ext cx="13174" cy="409916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Arrow Connector 160">
              <a:extLst>
                <a:ext uri="{FF2B5EF4-FFF2-40B4-BE49-F238E27FC236}">
                  <a16:creationId xmlns:a16="http://schemas.microsoft.com/office/drawing/2014/main" xmlns="" id="{821F9B68-6761-4262-804F-1D5ECD040D8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16447" y="5662689"/>
              <a:ext cx="344447" cy="100410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Arrow Connector 172">
              <a:extLst>
                <a:ext uri="{FF2B5EF4-FFF2-40B4-BE49-F238E27FC236}">
                  <a16:creationId xmlns:a16="http://schemas.microsoft.com/office/drawing/2014/main" xmlns="" id="{F4745692-7332-4809-B019-3F1DEDE70D3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58681" y="5883806"/>
              <a:ext cx="151372" cy="228587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Arrow Connector 173">
              <a:extLst>
                <a:ext uri="{FF2B5EF4-FFF2-40B4-BE49-F238E27FC236}">
                  <a16:creationId xmlns:a16="http://schemas.microsoft.com/office/drawing/2014/main" xmlns="" id="{0F2D0935-F2D1-4B44-921C-D2B2274982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78363" y="5995327"/>
              <a:ext cx="478360" cy="129993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Arrow Connector 180">
              <a:extLst>
                <a:ext uri="{FF2B5EF4-FFF2-40B4-BE49-F238E27FC236}">
                  <a16:creationId xmlns:a16="http://schemas.microsoft.com/office/drawing/2014/main" xmlns="" id="{CD0632D5-C485-4999-8A25-35CC9C2EFA2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90974" y="7239000"/>
              <a:ext cx="437509" cy="19811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Arrow Connector 184">
              <a:extLst>
                <a:ext uri="{FF2B5EF4-FFF2-40B4-BE49-F238E27FC236}">
                  <a16:creationId xmlns:a16="http://schemas.microsoft.com/office/drawing/2014/main" xmlns="" id="{8983F492-98B7-45D1-8AEE-2918014ADC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32983" y="7289071"/>
              <a:ext cx="114833" cy="348113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Arrow Connector 198">
              <a:extLst>
                <a:ext uri="{FF2B5EF4-FFF2-40B4-BE49-F238E27FC236}">
                  <a16:creationId xmlns:a16="http://schemas.microsoft.com/office/drawing/2014/main" xmlns="" id="{93551E05-B58B-4DF4-9E69-6FFEF3721393}"/>
                </a:ext>
              </a:extLst>
            </p:cNvPr>
            <p:cNvCxnSpPr>
              <a:cxnSpLocks/>
            </p:cNvCxnSpPr>
            <p:nvPr/>
          </p:nvCxnSpPr>
          <p:spPr>
            <a:xfrm>
              <a:off x="2667000" y="7480769"/>
              <a:ext cx="171379" cy="287984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Arrow Connector 200">
              <a:extLst>
                <a:ext uri="{FF2B5EF4-FFF2-40B4-BE49-F238E27FC236}">
                  <a16:creationId xmlns:a16="http://schemas.microsoft.com/office/drawing/2014/main" xmlns="" id="{4F56188D-A8F0-4B40-97C8-968C7A2460B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67000" y="7221280"/>
              <a:ext cx="533400" cy="222774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7A45F6CB-7BD1-44FA-B54D-A180C204340F}"/>
                </a:ext>
              </a:extLst>
            </p:cNvPr>
            <p:cNvCxnSpPr/>
            <p:nvPr/>
          </p:nvCxnSpPr>
          <p:spPr>
            <a:xfrm>
              <a:off x="3536033" y="9043083"/>
              <a:ext cx="720000" cy="0"/>
            </a:xfrm>
            <a:prstGeom prst="line">
              <a:avLst/>
            </a:prstGeom>
            <a:ln w="28575"/>
            <a:effectLst>
              <a:glow rad="38100">
                <a:schemeClr val="bg1"/>
              </a:glo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E6D04BA-1BB4-4AC0-9957-0E85FCDF88B8}"/>
              </a:ext>
            </a:extLst>
          </p:cNvPr>
          <p:cNvGrpSpPr/>
          <p:nvPr/>
        </p:nvGrpSpPr>
        <p:grpSpPr>
          <a:xfrm>
            <a:off x="4471458" y="4015462"/>
            <a:ext cx="2386542" cy="1741991"/>
            <a:chOff x="4471458" y="4015462"/>
            <a:chExt cx="2386542" cy="1741991"/>
          </a:xfrm>
        </p:grpSpPr>
        <p:pic>
          <p:nvPicPr>
            <p:cNvPr id="129" name="Picture 128" descr="A picture containing honeycomb, young&#10;&#10;Description automatically generated">
              <a:extLst>
                <a:ext uri="{FF2B5EF4-FFF2-40B4-BE49-F238E27FC236}">
                  <a16:creationId xmlns:a16="http://schemas.microsoft.com/office/drawing/2014/main" xmlns="" id="{A67F0BB6-4906-4930-B065-9F691C810C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80" t="11252" r="5628" b="13234"/>
            <a:stretch/>
          </p:blipFill>
          <p:spPr>
            <a:xfrm>
              <a:off x="4471458" y="4015462"/>
              <a:ext cx="2386542" cy="1741991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5780A1CD-AE03-44C2-8C4D-7B7A5876F2CE}"/>
                </a:ext>
              </a:extLst>
            </p:cNvPr>
            <p:cNvSpPr txBox="1"/>
            <p:nvPr/>
          </p:nvSpPr>
          <p:spPr>
            <a:xfrm>
              <a:off x="5234533" y="4238983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B56C6262-AC38-48B3-8161-8AF333EB8CAB}"/>
                </a:ext>
              </a:extLst>
            </p:cNvPr>
            <p:cNvSpPr txBox="1"/>
            <p:nvPr/>
          </p:nvSpPr>
          <p:spPr>
            <a:xfrm>
              <a:off x="5766181" y="4492063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2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651F0B29-CC2A-43DD-BF46-5C93E75FFA24}"/>
                </a:ext>
              </a:extLst>
            </p:cNvPr>
            <p:cNvSpPr txBox="1"/>
            <p:nvPr/>
          </p:nvSpPr>
          <p:spPr>
            <a:xfrm>
              <a:off x="5674963" y="521771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3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xmlns="" id="{3F8183F3-5BAB-4A6E-B9A3-0A0AF8129FEB}"/>
                </a:ext>
              </a:extLst>
            </p:cNvPr>
            <p:cNvSpPr txBox="1"/>
            <p:nvPr/>
          </p:nvSpPr>
          <p:spPr>
            <a:xfrm>
              <a:off x="5438450" y="4205163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xmlns="" id="{683ED8B2-3440-4F69-96A2-80C3C9BE4A58}"/>
                </a:ext>
              </a:extLst>
            </p:cNvPr>
            <p:cNvSpPr txBox="1"/>
            <p:nvPr/>
          </p:nvSpPr>
          <p:spPr>
            <a:xfrm>
              <a:off x="5674963" y="422583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xmlns="" id="{411A99CC-0C39-4BB0-8419-DDD50898DFC6}"/>
                </a:ext>
              </a:extLst>
            </p:cNvPr>
            <p:cNvSpPr txBox="1"/>
            <p:nvPr/>
          </p:nvSpPr>
          <p:spPr>
            <a:xfrm>
              <a:off x="5372826" y="4467353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2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xmlns="" id="{A5542B03-C71C-47F8-9601-8FF7F46CF0F3}"/>
                </a:ext>
              </a:extLst>
            </p:cNvPr>
            <p:cNvSpPr txBox="1"/>
            <p:nvPr/>
          </p:nvSpPr>
          <p:spPr>
            <a:xfrm>
              <a:off x="5139814" y="456461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2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xmlns="" id="{6065C1A7-9A2A-4A2F-994D-3E5E0E67D22B}"/>
                </a:ext>
              </a:extLst>
            </p:cNvPr>
            <p:cNvSpPr txBox="1"/>
            <p:nvPr/>
          </p:nvSpPr>
          <p:spPr>
            <a:xfrm>
              <a:off x="6012947" y="4458333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2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B3FC0E5F-CAE9-4F93-8C9B-E632BE54EF9B}"/>
                </a:ext>
              </a:extLst>
            </p:cNvPr>
            <p:cNvCxnSpPr/>
            <p:nvPr/>
          </p:nvCxnSpPr>
          <p:spPr>
            <a:xfrm>
              <a:off x="6263546" y="5660222"/>
              <a:ext cx="504000" cy="0"/>
            </a:xfrm>
            <a:prstGeom prst="line">
              <a:avLst/>
            </a:prstGeom>
            <a:ln w="28575"/>
            <a:effectLst>
              <a:glow rad="38100">
                <a:schemeClr val="bg1"/>
              </a:glo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F9F424FA-89C1-46B0-A45A-306CEDED4C9A}"/>
              </a:ext>
            </a:extLst>
          </p:cNvPr>
          <p:cNvGrpSpPr/>
          <p:nvPr/>
        </p:nvGrpSpPr>
        <p:grpSpPr>
          <a:xfrm>
            <a:off x="4474944" y="5885924"/>
            <a:ext cx="2382602" cy="3258075"/>
            <a:chOff x="4474944" y="5885924"/>
            <a:chExt cx="2382602" cy="3258075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9AE05F29-7650-4099-BA9A-BF37E11A42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5000" contrast="25000"/>
                      </a14:imgEffect>
                    </a14:imgLayer>
                  </a14:imgProps>
                </a:ext>
              </a:extLst>
            </a:blip>
            <a:srcRect l="55125" t="29398" r="24384" b="37729"/>
            <a:stretch/>
          </p:blipFill>
          <p:spPr>
            <a:xfrm>
              <a:off x="4474944" y="5885924"/>
              <a:ext cx="2382602" cy="3258075"/>
            </a:xfrm>
            <a:prstGeom prst="rect">
              <a:avLst/>
            </a:prstGeom>
          </p:spPr>
        </p:pic>
        <p:sp>
          <p:nvSpPr>
            <p:cNvPr id="210" name="TextBox 209">
              <a:extLst>
                <a:ext uri="{FF2B5EF4-FFF2-40B4-BE49-F238E27FC236}">
                  <a16:creationId xmlns:a16="http://schemas.microsoft.com/office/drawing/2014/main" xmlns="" id="{A8EEB0E4-728F-4DA6-A7A0-E04E1DA6F1DF}"/>
                </a:ext>
              </a:extLst>
            </p:cNvPr>
            <p:cNvSpPr txBox="1"/>
            <p:nvPr/>
          </p:nvSpPr>
          <p:spPr>
            <a:xfrm>
              <a:off x="4679036" y="6314654"/>
              <a:ext cx="345810" cy="2802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11</a:t>
              </a:r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xmlns="" id="{0200E09E-5149-4D9C-AF3B-0E4802B6C209}"/>
                </a:ext>
              </a:extLst>
            </p:cNvPr>
            <p:cNvSpPr txBox="1"/>
            <p:nvPr/>
          </p:nvSpPr>
          <p:spPr>
            <a:xfrm>
              <a:off x="4501426" y="7813746"/>
              <a:ext cx="345810" cy="2802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11</a:t>
              </a:r>
            </a:p>
          </p:txBody>
        </p:sp>
        <p:sp>
          <p:nvSpPr>
            <p:cNvPr id="213" name="TextBox 212">
              <a:extLst>
                <a:ext uri="{FF2B5EF4-FFF2-40B4-BE49-F238E27FC236}">
                  <a16:creationId xmlns:a16="http://schemas.microsoft.com/office/drawing/2014/main" xmlns="" id="{D59AFFC7-700A-40AB-A7F6-3849E6799829}"/>
                </a:ext>
              </a:extLst>
            </p:cNvPr>
            <p:cNvSpPr txBox="1"/>
            <p:nvPr/>
          </p:nvSpPr>
          <p:spPr>
            <a:xfrm>
              <a:off x="5246409" y="8504251"/>
              <a:ext cx="345810" cy="2802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10</a:t>
              </a:r>
            </a:p>
          </p:txBody>
        </p:sp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xmlns="" id="{F1C3B4F7-9B76-4AB5-8885-1641BDF13BA9}"/>
                </a:ext>
              </a:extLst>
            </p:cNvPr>
            <p:cNvSpPr txBox="1"/>
            <p:nvPr/>
          </p:nvSpPr>
          <p:spPr>
            <a:xfrm>
              <a:off x="5813611" y="6258556"/>
              <a:ext cx="345810" cy="2802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10</a:t>
              </a:r>
            </a:p>
          </p:txBody>
        </p:sp>
        <p:sp>
          <p:nvSpPr>
            <p:cNvPr id="215" name="TextBox 214">
              <a:extLst>
                <a:ext uri="{FF2B5EF4-FFF2-40B4-BE49-F238E27FC236}">
                  <a16:creationId xmlns:a16="http://schemas.microsoft.com/office/drawing/2014/main" xmlns="" id="{0D3C9B11-0E7A-4F12-AED7-7740414F8C76}"/>
                </a:ext>
              </a:extLst>
            </p:cNvPr>
            <p:cNvSpPr txBox="1"/>
            <p:nvPr/>
          </p:nvSpPr>
          <p:spPr>
            <a:xfrm>
              <a:off x="5581473" y="8762267"/>
              <a:ext cx="345810" cy="2802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10</a:t>
              </a:r>
            </a:p>
          </p:txBody>
        </p:sp>
        <p:sp>
          <p:nvSpPr>
            <p:cNvPr id="216" name="TextBox 215">
              <a:extLst>
                <a:ext uri="{FF2B5EF4-FFF2-40B4-BE49-F238E27FC236}">
                  <a16:creationId xmlns:a16="http://schemas.microsoft.com/office/drawing/2014/main" xmlns="" id="{C1BCD998-890D-4216-8A2C-8E689D5EC421}"/>
                </a:ext>
              </a:extLst>
            </p:cNvPr>
            <p:cNvSpPr txBox="1"/>
            <p:nvPr/>
          </p:nvSpPr>
          <p:spPr>
            <a:xfrm>
              <a:off x="6284151" y="7305650"/>
              <a:ext cx="266333" cy="2802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8</a:t>
              </a:r>
            </a:p>
          </p:txBody>
        </p:sp>
        <p:sp>
          <p:nvSpPr>
            <p:cNvPr id="217" name="TextBox 216">
              <a:extLst>
                <a:ext uri="{FF2B5EF4-FFF2-40B4-BE49-F238E27FC236}">
                  <a16:creationId xmlns:a16="http://schemas.microsoft.com/office/drawing/2014/main" xmlns="" id="{15AAD653-F9B5-4DA8-A875-262F7987344B}"/>
                </a:ext>
              </a:extLst>
            </p:cNvPr>
            <p:cNvSpPr txBox="1"/>
            <p:nvPr/>
          </p:nvSpPr>
          <p:spPr>
            <a:xfrm>
              <a:off x="6303171" y="7738311"/>
              <a:ext cx="266333" cy="2802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8</a:t>
              </a:r>
            </a:p>
          </p:txBody>
        </p:sp>
        <p:cxnSp>
          <p:nvCxnSpPr>
            <p:cNvPr id="218" name="Straight Arrow Connector 217">
              <a:extLst>
                <a:ext uri="{FF2B5EF4-FFF2-40B4-BE49-F238E27FC236}">
                  <a16:creationId xmlns:a16="http://schemas.microsoft.com/office/drawing/2014/main" xmlns="" id="{46B508F5-2062-4EFC-87C4-440701A90A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88081" y="6871025"/>
              <a:ext cx="132964" cy="732565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9" name="TextBox 218">
              <a:extLst>
                <a:ext uri="{FF2B5EF4-FFF2-40B4-BE49-F238E27FC236}">
                  <a16:creationId xmlns:a16="http://schemas.microsoft.com/office/drawing/2014/main" xmlns="" id="{81B8A1B5-3A9B-4C4C-BA6A-38E598242F11}"/>
                </a:ext>
              </a:extLst>
            </p:cNvPr>
            <p:cNvSpPr txBox="1"/>
            <p:nvPr/>
          </p:nvSpPr>
          <p:spPr>
            <a:xfrm>
              <a:off x="5947960" y="7540483"/>
              <a:ext cx="266333" cy="2802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9</a:t>
              </a:r>
            </a:p>
          </p:txBody>
        </p:sp>
        <p:cxnSp>
          <p:nvCxnSpPr>
            <p:cNvPr id="221" name="Straight Arrow Connector 220">
              <a:extLst>
                <a:ext uri="{FF2B5EF4-FFF2-40B4-BE49-F238E27FC236}">
                  <a16:creationId xmlns:a16="http://schemas.microsoft.com/office/drawing/2014/main" xmlns="" id="{D0B0BBDD-77BC-4C7C-9CB4-B528DD59450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799787" y="7369842"/>
              <a:ext cx="232705" cy="265824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Arrow Connector 222">
              <a:extLst>
                <a:ext uri="{FF2B5EF4-FFF2-40B4-BE49-F238E27FC236}">
                  <a16:creationId xmlns:a16="http://schemas.microsoft.com/office/drawing/2014/main" xmlns="" id="{124E0AF9-DC0E-46D7-AA07-3B2C45A5A3C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92220" y="7689787"/>
              <a:ext cx="410719" cy="150226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Arrow Connector 224">
              <a:extLst>
                <a:ext uri="{FF2B5EF4-FFF2-40B4-BE49-F238E27FC236}">
                  <a16:creationId xmlns:a16="http://schemas.microsoft.com/office/drawing/2014/main" xmlns="" id="{4A909AF1-1CC5-4F12-B4C6-45F7697B7D9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39407" y="7750073"/>
              <a:ext cx="199826" cy="534088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2" name="TextBox 241">
              <a:extLst>
                <a:ext uri="{FF2B5EF4-FFF2-40B4-BE49-F238E27FC236}">
                  <a16:creationId xmlns:a16="http://schemas.microsoft.com/office/drawing/2014/main" xmlns="" id="{5CF32C3E-525D-49EB-93BB-6C2457A18D7D}"/>
                </a:ext>
              </a:extLst>
            </p:cNvPr>
            <p:cNvSpPr txBox="1"/>
            <p:nvPr/>
          </p:nvSpPr>
          <p:spPr>
            <a:xfrm>
              <a:off x="6062974" y="5914844"/>
              <a:ext cx="345810" cy="2802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10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01F52A37-EDA3-4658-96D8-5B09D2DCE847}"/>
                </a:ext>
              </a:extLst>
            </p:cNvPr>
            <p:cNvCxnSpPr/>
            <p:nvPr/>
          </p:nvCxnSpPr>
          <p:spPr>
            <a:xfrm>
              <a:off x="5128350" y="9034998"/>
              <a:ext cx="1639196" cy="0"/>
            </a:xfrm>
            <a:prstGeom prst="line">
              <a:avLst/>
            </a:prstGeom>
            <a:ln w="28575"/>
            <a:effectLst>
              <a:glow rad="38100">
                <a:schemeClr val="bg1"/>
              </a:glo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9" name="TextBox 118">
            <a:extLst>
              <a:ext uri="{FF2B5EF4-FFF2-40B4-BE49-F238E27FC236}">
                <a16:creationId xmlns:a16="http://schemas.microsoft.com/office/drawing/2014/main" xmlns="" id="{323EA980-9AEC-45AD-B430-6434C02CEE4D}"/>
              </a:ext>
            </a:extLst>
          </p:cNvPr>
          <p:cNvSpPr txBox="1"/>
          <p:nvPr/>
        </p:nvSpPr>
        <p:spPr>
          <a:xfrm>
            <a:off x="6317465" y="0"/>
            <a:ext cx="5405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200" dirty="0"/>
              <a:t>3 of 3</a:t>
            </a:r>
          </a:p>
        </p:txBody>
      </p:sp>
    </p:spTree>
    <p:extLst>
      <p:ext uri="{BB962C8B-B14F-4D97-AF65-F5344CB8AC3E}">
        <p14:creationId xmlns:p14="http://schemas.microsoft.com/office/powerpoint/2010/main" val="11216386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</TotalTime>
  <Words>253</Words>
  <Application>Microsoft Macintosh PowerPoint</Application>
  <PresentationFormat>On-screen Show (4:3)</PresentationFormat>
  <Paragraphs>187</Paragraphs>
  <Slides>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Horton Lai</dc:creator>
  <cp:lastModifiedBy>e 17</cp:lastModifiedBy>
  <cp:revision>28</cp:revision>
  <dcterms:created xsi:type="dcterms:W3CDTF">2020-08-22T21:22:56Z</dcterms:created>
  <dcterms:modified xsi:type="dcterms:W3CDTF">2021-01-07T06:02:01Z</dcterms:modified>
</cp:coreProperties>
</file>