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8" r:id="rId3"/>
    <p:sldId id="265" r:id="rId4"/>
    <p:sldId id="266" r:id="rId5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7460" autoAdjust="0"/>
    <p:restoredTop sz="99757" autoAdjust="0"/>
  </p:normalViewPr>
  <p:slideViewPr>
    <p:cSldViewPr>
      <p:cViewPr>
        <p:scale>
          <a:sx n="205" d="100"/>
          <a:sy n="205" d="100"/>
        </p:scale>
        <p:origin x="48" y="72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82C3E-21BF-47C2-BDEF-E04603611F09}" type="datetimeFigureOut">
              <a:rPr lang="en-US" smtClean="0"/>
              <a:t>20-04-13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2FD-2634-4ECE-8F5B-BAE1489F0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74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82C3E-21BF-47C2-BDEF-E04603611F09}" type="datetimeFigureOut">
              <a:rPr lang="en-US" smtClean="0"/>
              <a:t>20-04-13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2FD-2634-4ECE-8F5B-BAE1489F0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15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82C3E-21BF-47C2-BDEF-E04603611F09}" type="datetimeFigureOut">
              <a:rPr lang="en-US" smtClean="0"/>
              <a:t>20-04-13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2FD-2634-4ECE-8F5B-BAE1489F0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67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82C3E-21BF-47C2-BDEF-E04603611F09}" type="datetimeFigureOut">
              <a:rPr lang="en-US" smtClean="0"/>
              <a:t>20-04-13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2FD-2634-4ECE-8F5B-BAE1489F0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34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82C3E-21BF-47C2-BDEF-E04603611F09}" type="datetimeFigureOut">
              <a:rPr lang="en-US" smtClean="0"/>
              <a:t>20-04-13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2FD-2634-4ECE-8F5B-BAE1489F0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68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82C3E-21BF-47C2-BDEF-E04603611F09}" type="datetimeFigureOut">
              <a:rPr lang="en-US" smtClean="0"/>
              <a:t>20-04-13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2FD-2634-4ECE-8F5B-BAE1489F0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298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82C3E-21BF-47C2-BDEF-E04603611F09}" type="datetimeFigureOut">
              <a:rPr lang="en-US" smtClean="0"/>
              <a:t>20-04-13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2FD-2634-4ECE-8F5B-BAE1489F0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73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82C3E-21BF-47C2-BDEF-E04603611F09}" type="datetimeFigureOut">
              <a:rPr lang="en-US" smtClean="0"/>
              <a:t>20-04-13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2FD-2634-4ECE-8F5B-BAE1489F0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44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82C3E-21BF-47C2-BDEF-E04603611F09}" type="datetimeFigureOut">
              <a:rPr lang="en-US" smtClean="0"/>
              <a:t>20-04-13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2FD-2634-4ECE-8F5B-BAE1489F0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99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82C3E-21BF-47C2-BDEF-E04603611F09}" type="datetimeFigureOut">
              <a:rPr lang="en-US" smtClean="0"/>
              <a:t>20-04-13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2FD-2634-4ECE-8F5B-BAE1489F0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0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82C3E-21BF-47C2-BDEF-E04603611F09}" type="datetimeFigureOut">
              <a:rPr lang="en-US" smtClean="0"/>
              <a:t>20-04-13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2FD-2634-4ECE-8F5B-BAE1489F0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45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82C3E-21BF-47C2-BDEF-E04603611F09}" type="datetimeFigureOut">
              <a:rPr lang="en-US" smtClean="0"/>
              <a:t>20-04-13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E82FD-2634-4ECE-8F5B-BAE1489F0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24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jpe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jpeg"/><Relationship Id="rId6" Type="http://schemas.openxmlformats.org/officeDocument/2006/relationships/image" Target="../media/image27.png"/><Relationship Id="rId7" Type="http://schemas.openxmlformats.org/officeDocument/2006/relationships/image" Target="../media/image28.jpeg"/><Relationship Id="rId8" Type="http://schemas.openxmlformats.org/officeDocument/2006/relationships/image" Target="../media/image29.pn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5310187"/>
            <a:ext cx="2667000" cy="38338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31111" b="27777"/>
          <a:stretch/>
        </p:blipFill>
        <p:spPr>
          <a:xfrm rot="5400000">
            <a:off x="-1062899" y="1079834"/>
            <a:ext cx="3335868" cy="12100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7778" b="26667"/>
          <a:stretch/>
        </p:blipFill>
        <p:spPr>
          <a:xfrm rot="5400000">
            <a:off x="187421" y="1051537"/>
            <a:ext cx="3333042" cy="12694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348900" y="3075801"/>
            <a:ext cx="13299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 smtClean="0">
                <a:solidFill>
                  <a:schemeClr val="bg1"/>
                </a:solidFill>
              </a:rPr>
              <a:t>Adult female</a:t>
            </a:r>
            <a:endParaRPr lang="en-CA" sz="1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4539" y="3075801"/>
            <a:ext cx="13299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000" b="1" dirty="0" smtClean="0">
                <a:solidFill>
                  <a:schemeClr val="bg1"/>
                </a:solidFill>
              </a:rPr>
              <a:t>Adult male</a:t>
            </a:r>
            <a:endParaRPr lang="en-CA" sz="10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52800"/>
            <a:ext cx="2511319" cy="2133600"/>
          </a:xfrm>
          <a:prstGeom prst="rect">
            <a:avLst/>
          </a:prstGeom>
        </p:spPr>
      </p:pic>
      <p:pic>
        <p:nvPicPr>
          <p:cNvPr id="10" name="Picture 9" descr="C:\Users\A00976523\ShareFile\Personal Folders\MyCourses\RENR2230\photos\rat\rat march 2018\IMG_475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4" t="6373" r="28077" b="40036"/>
          <a:stretch/>
        </p:blipFill>
        <p:spPr bwMode="auto">
          <a:xfrm>
            <a:off x="0" y="5550914"/>
            <a:ext cx="2514599" cy="35168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798" y="-76200"/>
            <a:ext cx="36420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1</a:t>
            </a:r>
            <a:endParaRPr lang="en-US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4"/>
          <a:stretch/>
        </p:blipFill>
        <p:spPr bwMode="auto">
          <a:xfrm>
            <a:off x="4191000" y="3733800"/>
            <a:ext cx="1422804" cy="160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5050" b="8081"/>
          <a:stretch/>
        </p:blipFill>
        <p:spPr>
          <a:xfrm rot="5400000">
            <a:off x="3663803" y="527197"/>
            <a:ext cx="3721393" cy="2667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91000" y="5087779"/>
            <a:ext cx="137160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000" b="1" dirty="0" smtClean="0">
                <a:solidFill>
                  <a:srgbClr val="FFFFFF"/>
                </a:solidFill>
              </a:rPr>
              <a:t>Thymus present</a:t>
            </a:r>
            <a:endParaRPr lang="en-CA" sz="1000" b="1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00600" y="3429000"/>
            <a:ext cx="129540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000" b="1" dirty="0" smtClean="0">
                <a:solidFill>
                  <a:srgbClr val="FFFFFF"/>
                </a:solidFill>
              </a:rPr>
              <a:t>Thymus removed</a:t>
            </a:r>
            <a:endParaRPr lang="en-CA" sz="1000" b="1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24400" y="8867001"/>
            <a:ext cx="200225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 smtClean="0"/>
              <a:t>Adult female</a:t>
            </a:r>
            <a:endParaRPr lang="en-CA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667000" y="990600"/>
            <a:ext cx="1447800" cy="7473840"/>
          </a:xfrm>
          <a:prstGeom prst="rect">
            <a:avLst/>
          </a:prstGeom>
          <a:noFill/>
          <a:ln w="3175" cmpd="sng">
            <a:noFill/>
          </a:ln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Nares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Vibrissae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Incisors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Pinnae 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Prepuce (Penile)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Prepuce (Clitoral)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Urethral opening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Scrotum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err="1" smtClean="0"/>
              <a:t>Mammaries</a:t>
            </a:r>
            <a:r>
              <a:rPr lang="en-CA" sz="1000" dirty="0" smtClean="0"/>
              <a:t>/Teats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Vaginal opening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Anus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Hard palate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Soft palate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Epiglottis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Tongue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Salivary gland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Trachea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Thyroid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Thymus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Carotid artery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Cranial vena cava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Aortic arch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Lung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Heart </a:t>
            </a:r>
            <a:r>
              <a:rPr lang="mr-IN" sz="1000" dirty="0" smtClean="0"/>
              <a:t>–</a:t>
            </a:r>
            <a:r>
              <a:rPr lang="en-CA" sz="1000" dirty="0" smtClean="0"/>
              <a:t> ventricle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Heart </a:t>
            </a:r>
            <a:r>
              <a:rPr lang="mr-IN" sz="1000" dirty="0" smtClean="0"/>
              <a:t>–</a:t>
            </a:r>
            <a:r>
              <a:rPr lang="en-CA" sz="1000" dirty="0" smtClean="0"/>
              <a:t> atrium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Diaphragm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Liver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Stomach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Spleen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Pancreas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Small intestine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Large intestine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Rectum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Kidney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Ureter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Uterine horn</a:t>
            </a:r>
          </a:p>
          <a:p>
            <a:pPr marL="266700" indent="-2667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Oviduct and ovary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Fat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Dorsal aorta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Posterior vena cava</a:t>
            </a:r>
            <a:endParaRPr lang="en-CA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1905000" y="56876"/>
            <a:ext cx="288356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Rat</a:t>
            </a:r>
          </a:p>
          <a:p>
            <a:pPr algn="ctr"/>
            <a:r>
              <a:rPr lang="en-US" sz="1700" i="1" dirty="0" err="1" smtClean="0"/>
              <a:t>Rattus</a:t>
            </a:r>
            <a:r>
              <a:rPr lang="en-US" sz="1700" i="1" dirty="0" smtClean="0"/>
              <a:t> </a:t>
            </a:r>
            <a:r>
              <a:rPr lang="en-US" sz="1700" i="1" dirty="0" err="1" smtClean="0"/>
              <a:t>norvegicus</a:t>
            </a:r>
            <a:endParaRPr lang="en-US" sz="1700" i="1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793638" y="16931"/>
            <a:ext cx="273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1" dirty="0" smtClean="0">
                <a:solidFill>
                  <a:schemeClr val="bg1"/>
                </a:solidFill>
              </a:rPr>
              <a:t>1</a:t>
            </a:r>
            <a:endParaRPr lang="en-CA" sz="8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19200" y="5486400"/>
            <a:ext cx="273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1" dirty="0" smtClean="0">
                <a:solidFill>
                  <a:schemeClr val="bg1"/>
                </a:solidFill>
              </a:rPr>
              <a:t>1</a:t>
            </a:r>
            <a:endParaRPr lang="en-CA" sz="8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3400" y="5621179"/>
            <a:ext cx="273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1" dirty="0" smtClean="0">
                <a:solidFill>
                  <a:schemeClr val="bg1"/>
                </a:solidFill>
              </a:rPr>
              <a:t>1</a:t>
            </a:r>
            <a:endParaRPr lang="en-CA" sz="8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8200" y="6172200"/>
            <a:ext cx="273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1" dirty="0" smtClean="0"/>
              <a:t>3</a:t>
            </a:r>
            <a:endParaRPr lang="en-CA" sz="8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114183" y="120380"/>
            <a:ext cx="273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1" dirty="0" smtClean="0">
                <a:solidFill>
                  <a:schemeClr val="bg1"/>
                </a:solidFill>
              </a:rPr>
              <a:t>2</a:t>
            </a:r>
            <a:endParaRPr lang="en-CA" sz="8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73719" y="240463"/>
            <a:ext cx="273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1" dirty="0" smtClean="0">
                <a:solidFill>
                  <a:schemeClr val="bg1"/>
                </a:solidFill>
              </a:rPr>
              <a:t>2</a:t>
            </a:r>
            <a:endParaRPr lang="en-CA" sz="8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47908" y="508285"/>
            <a:ext cx="273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1" dirty="0" smtClean="0">
                <a:solidFill>
                  <a:schemeClr val="bg1"/>
                </a:solidFill>
              </a:rPr>
              <a:t>2</a:t>
            </a:r>
            <a:endParaRPr lang="en-CA" sz="8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28632" y="4880813"/>
            <a:ext cx="273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1" dirty="0" smtClean="0">
                <a:solidFill>
                  <a:schemeClr val="bg1"/>
                </a:solidFill>
              </a:rPr>
              <a:t>2</a:t>
            </a:r>
            <a:endParaRPr lang="en-CA" sz="8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06644" y="3629799"/>
            <a:ext cx="273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1" dirty="0" smtClean="0">
                <a:solidFill>
                  <a:schemeClr val="bg1"/>
                </a:solidFill>
              </a:rPr>
              <a:t>2</a:t>
            </a:r>
            <a:endParaRPr lang="en-CA" sz="800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2207" y="6170404"/>
            <a:ext cx="273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1" dirty="0" smtClean="0">
                <a:solidFill>
                  <a:schemeClr val="bg1"/>
                </a:solidFill>
              </a:rPr>
              <a:t>2</a:t>
            </a:r>
            <a:endParaRPr lang="en-CA" sz="800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74870" y="5957755"/>
            <a:ext cx="273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1" dirty="0" smtClean="0">
                <a:solidFill>
                  <a:schemeClr val="bg1"/>
                </a:solidFill>
              </a:rPr>
              <a:t>2</a:t>
            </a:r>
            <a:endParaRPr lang="en-CA" sz="800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22838" y="58579"/>
            <a:ext cx="273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1" dirty="0" smtClean="0">
                <a:solidFill>
                  <a:schemeClr val="bg1"/>
                </a:solidFill>
              </a:rPr>
              <a:t>3</a:t>
            </a:r>
            <a:endParaRPr lang="en-CA" sz="8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85302" y="4296489"/>
            <a:ext cx="273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1" dirty="0" smtClean="0"/>
              <a:t>4</a:t>
            </a:r>
            <a:endParaRPr lang="en-CA" sz="8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640917" y="3450017"/>
            <a:ext cx="273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1" dirty="0" smtClean="0"/>
              <a:t>4</a:t>
            </a:r>
            <a:endParaRPr lang="en-CA" sz="8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502885" y="2375356"/>
            <a:ext cx="273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1" dirty="0" smtClean="0"/>
              <a:t>5</a:t>
            </a:r>
            <a:endParaRPr lang="en-CA" sz="8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925788" y="2386209"/>
            <a:ext cx="273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1" dirty="0" smtClean="0"/>
              <a:t>7</a:t>
            </a:r>
            <a:endParaRPr lang="en-CA" sz="8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599108" y="2779965"/>
            <a:ext cx="2731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8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69968" y="2209800"/>
            <a:ext cx="2731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6</a:t>
            </a:r>
            <a:endParaRPr lang="en-CA" sz="6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2012138" y="2091255"/>
            <a:ext cx="2731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7</a:t>
            </a:r>
            <a:endParaRPr lang="en-CA" sz="6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1447800" y="2406134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10</a:t>
            </a:r>
            <a:endParaRPr lang="en-CA" sz="6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2057400" y="2329934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11</a:t>
            </a:r>
            <a:endParaRPr lang="en-CA" sz="6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1476696" y="1676400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9</a:t>
            </a:r>
            <a:endParaRPr lang="en-CA" sz="6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1184543" y="6777939"/>
            <a:ext cx="3521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1" dirty="0" smtClean="0"/>
              <a:t>12</a:t>
            </a:r>
            <a:endParaRPr lang="en-CA" sz="8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1296826" y="7270557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13</a:t>
            </a:r>
            <a:endParaRPr lang="en-CA" sz="6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1066800" y="7328356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14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497067" y="8143836"/>
            <a:ext cx="3521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1" dirty="0" smtClean="0"/>
              <a:t>15</a:t>
            </a:r>
            <a:endParaRPr lang="en-CA" sz="8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5972496" y="1644134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16</a:t>
            </a:r>
            <a:endParaRPr lang="en-CA" sz="6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5410200" y="1567934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17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247962" y="1169313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18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600896" y="4311134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19</a:t>
            </a:r>
            <a:endParaRPr lang="en-CA" sz="6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5071910" y="1600200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20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791200" y="2025134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21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715000" y="2329934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22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953000" y="2634734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23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725529" y="2598023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23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286696" y="2661977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24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181600" y="2329934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25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486400" y="2426622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25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643170" y="4692134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24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677096" y="3853934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17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296096" y="4670767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23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24400" y="2895600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26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286696" y="3320534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27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321070" y="5530334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27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968966" y="5454134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27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292724" y="5334000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27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386548" y="5869133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28</a:t>
            </a:r>
            <a:endParaRPr lang="en-CA" sz="600" b="1" dirty="0"/>
          </a:p>
        </p:txBody>
      </p:sp>
      <p:sp>
        <p:nvSpPr>
          <p:cNvPr id="80" name="TextBox 79"/>
          <p:cNvSpPr txBox="1"/>
          <p:nvPr/>
        </p:nvSpPr>
        <p:spPr>
          <a:xfrm>
            <a:off x="5920456" y="5944933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29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386548" y="6256040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30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328542" y="6711087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31</a:t>
            </a:r>
            <a:endParaRPr lang="en-CA" sz="600" b="1" dirty="0"/>
          </a:p>
        </p:txBody>
      </p:sp>
      <p:sp>
        <p:nvSpPr>
          <p:cNvPr id="83" name="TextBox 82"/>
          <p:cNvSpPr txBox="1"/>
          <p:nvPr/>
        </p:nvSpPr>
        <p:spPr>
          <a:xfrm>
            <a:off x="4896808" y="6191138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32</a:t>
            </a:r>
            <a:endParaRPr lang="en-CA" sz="600" b="1" dirty="0"/>
          </a:p>
        </p:txBody>
      </p:sp>
      <p:sp>
        <p:nvSpPr>
          <p:cNvPr id="84" name="TextBox 83"/>
          <p:cNvSpPr txBox="1"/>
          <p:nvPr/>
        </p:nvSpPr>
        <p:spPr>
          <a:xfrm>
            <a:off x="5334000" y="7449979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rgbClr val="FFFFFF"/>
                </a:solidFill>
              </a:rPr>
              <a:t>33</a:t>
            </a:r>
            <a:endParaRPr lang="en-CA" sz="600" b="1" dirty="0">
              <a:solidFill>
                <a:srgbClr val="FFFFFF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972496" y="6459379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34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776919" y="7130534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rgbClr val="FFFFFF"/>
                </a:solidFill>
              </a:rPr>
              <a:t>35</a:t>
            </a:r>
            <a:endParaRPr lang="en-CA" sz="600" b="1" dirty="0">
              <a:solidFill>
                <a:srgbClr val="FFFFFF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721615" y="7511534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rgbClr val="FFFFFF"/>
                </a:solidFill>
              </a:rPr>
              <a:t>36</a:t>
            </a:r>
            <a:endParaRPr lang="en-CA" sz="600" b="1" dirty="0">
              <a:solidFill>
                <a:srgbClr val="FFFFFF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81600" y="7583630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rgbClr val="FFFFFF"/>
                </a:solidFill>
              </a:rPr>
              <a:t>36</a:t>
            </a:r>
            <a:endParaRPr lang="en-CA" sz="600" b="1" dirty="0">
              <a:solidFill>
                <a:srgbClr val="FFFFFF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271383" y="6993268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37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104669" y="6668954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38</a:t>
            </a:r>
            <a:endParaRPr lang="en-CA" sz="600" b="1" dirty="0"/>
          </a:p>
        </p:txBody>
      </p:sp>
      <p:sp>
        <p:nvSpPr>
          <p:cNvPr id="92" name="TextBox 91"/>
          <p:cNvSpPr txBox="1"/>
          <p:nvPr/>
        </p:nvSpPr>
        <p:spPr>
          <a:xfrm>
            <a:off x="5857026" y="7660678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38</a:t>
            </a:r>
            <a:endParaRPr lang="en-CA" sz="600" b="1" dirty="0"/>
          </a:p>
        </p:txBody>
      </p:sp>
      <p:sp>
        <p:nvSpPr>
          <p:cNvPr id="93" name="TextBox 92"/>
          <p:cNvSpPr txBox="1"/>
          <p:nvPr/>
        </p:nvSpPr>
        <p:spPr>
          <a:xfrm>
            <a:off x="5515296" y="6673334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40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715000" y="7282934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39</a:t>
            </a:r>
            <a:endParaRPr lang="en-CA" sz="6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70209" y="2548576"/>
            <a:ext cx="114855" cy="106828"/>
          </a:xfrm>
          <a:prstGeom prst="straightConnector1">
            <a:avLst/>
          </a:prstGeom>
          <a:ln w="3175" cmpd="sng">
            <a:solidFill>
              <a:schemeClr val="tx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H="1">
            <a:off x="834709" y="2528742"/>
            <a:ext cx="160090" cy="186709"/>
          </a:xfrm>
          <a:prstGeom prst="straightConnector1">
            <a:avLst/>
          </a:prstGeom>
          <a:ln w="3175" cmpd="sng">
            <a:solidFill>
              <a:schemeClr val="tx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1638436" y="2342209"/>
            <a:ext cx="252780" cy="92086"/>
          </a:xfrm>
          <a:prstGeom prst="straightConnector1">
            <a:avLst/>
          </a:prstGeom>
          <a:ln w="3175" cap="flat" cmpd="sng">
            <a:solidFill>
              <a:schemeClr val="tx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H="1">
            <a:off x="1927168" y="2265504"/>
            <a:ext cx="150401" cy="186494"/>
          </a:xfrm>
          <a:prstGeom prst="straightConnector1">
            <a:avLst/>
          </a:prstGeom>
          <a:ln w="3175" cap="flat" cmpd="sng">
            <a:solidFill>
              <a:schemeClr val="tx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H="1">
            <a:off x="2004852" y="2438400"/>
            <a:ext cx="128748" cy="152400"/>
          </a:xfrm>
          <a:prstGeom prst="straightConnector1">
            <a:avLst/>
          </a:prstGeom>
          <a:ln w="3175" cap="flat" cmpd="sng">
            <a:solidFill>
              <a:schemeClr val="tx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V="1">
            <a:off x="1632634" y="2512768"/>
            <a:ext cx="290324" cy="9868"/>
          </a:xfrm>
          <a:prstGeom prst="straightConnector1">
            <a:avLst/>
          </a:prstGeom>
          <a:ln w="3175" cap="flat" cmpd="sng">
            <a:solidFill>
              <a:schemeClr val="tx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flipH="1" flipV="1">
            <a:off x="678381" y="104587"/>
            <a:ext cx="193889" cy="35454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695994" y="5791200"/>
            <a:ext cx="218406" cy="149808"/>
          </a:xfrm>
          <a:prstGeom prst="straightConnector1">
            <a:avLst/>
          </a:prstGeom>
          <a:ln>
            <a:solidFill>
              <a:srgbClr val="FFFFFF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flipH="1">
            <a:off x="1221487" y="5638800"/>
            <a:ext cx="73913" cy="213280"/>
          </a:xfrm>
          <a:prstGeom prst="straightConnector1">
            <a:avLst/>
          </a:prstGeom>
          <a:ln>
            <a:solidFill>
              <a:srgbClr val="FFFFFF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>
            <a:off x="1288336" y="7477190"/>
            <a:ext cx="218406" cy="149808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>
            <a:off x="5447745" y="1295400"/>
            <a:ext cx="114855" cy="106828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5263642" y="1723688"/>
            <a:ext cx="114855" cy="106828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>
            <a:off x="5256050" y="1697291"/>
            <a:ext cx="383305" cy="118399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 flipH="1">
            <a:off x="5715000" y="2133600"/>
            <a:ext cx="152398" cy="162662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 flipH="1">
            <a:off x="5334000" y="2133600"/>
            <a:ext cx="533400" cy="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 flipH="1" flipV="1">
            <a:off x="5553896" y="2357958"/>
            <a:ext cx="237304" cy="54316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 flipH="1">
            <a:off x="6218030" y="7113556"/>
            <a:ext cx="128851" cy="3641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 flipH="1">
            <a:off x="5732721" y="7232613"/>
            <a:ext cx="128851" cy="3641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 flipH="1" flipV="1">
            <a:off x="5594264" y="7341242"/>
            <a:ext cx="196936" cy="50158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 flipH="1">
            <a:off x="5537890" y="6815289"/>
            <a:ext cx="73787" cy="223338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6" name="Picture 5" descr="C:\Users\A00976523\ShareFile\Personal Folders\MyCourses\RENR2230\photos\rat\rat march 2018\IMG_474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6" r="8963" b="47462"/>
          <a:stretch/>
        </p:blipFill>
        <p:spPr bwMode="auto">
          <a:xfrm>
            <a:off x="5659624" y="3733801"/>
            <a:ext cx="1198376" cy="1600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TextBox 156"/>
          <p:cNvSpPr txBox="1"/>
          <p:nvPr/>
        </p:nvSpPr>
        <p:spPr>
          <a:xfrm>
            <a:off x="5562600" y="5087779"/>
            <a:ext cx="129540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000" b="1" dirty="0" smtClean="0">
                <a:solidFill>
                  <a:srgbClr val="FFFFFF"/>
                </a:solidFill>
              </a:rPr>
              <a:t>Thymus removed</a:t>
            </a:r>
            <a:endParaRPr lang="en-CA" sz="1000" b="1" dirty="0">
              <a:solidFill>
                <a:srgbClr val="FFFFFF"/>
              </a:solidFill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6048696" y="4179851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rgbClr val="FFFFFF"/>
                </a:solidFill>
              </a:rPr>
              <a:t>17</a:t>
            </a:r>
            <a:endParaRPr lang="en-CA" sz="600" b="1" dirty="0">
              <a:solidFill>
                <a:srgbClr val="FFFFFF"/>
              </a:solidFill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6172200" y="4800600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24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5715000" y="4572000"/>
            <a:ext cx="3048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23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5791200" y="4343400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25</a:t>
            </a:r>
            <a:endParaRPr lang="en-CA" sz="600" b="1" dirty="0">
              <a:solidFill>
                <a:schemeClr val="bg1"/>
              </a:solidFill>
            </a:endParaRPr>
          </a:p>
        </p:txBody>
      </p:sp>
      <p:cxnSp>
        <p:nvCxnSpPr>
          <p:cNvPr id="162" name="Straight Arrow Connector 161"/>
          <p:cNvCxnSpPr/>
          <p:nvPr/>
        </p:nvCxnSpPr>
        <p:spPr>
          <a:xfrm>
            <a:off x="5957990" y="4503755"/>
            <a:ext cx="156417" cy="225843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/>
          <p:nvPr/>
        </p:nvCxnSpPr>
        <p:spPr>
          <a:xfrm flipH="1">
            <a:off x="6400800" y="4572000"/>
            <a:ext cx="96950" cy="137993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/>
          <p:cNvSpPr txBox="1"/>
          <p:nvPr/>
        </p:nvSpPr>
        <p:spPr>
          <a:xfrm>
            <a:off x="6400800" y="4006334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18</a:t>
            </a:r>
            <a:endParaRPr lang="en-CA" sz="600" b="1" dirty="0">
              <a:solidFill>
                <a:schemeClr val="bg1"/>
              </a:solidFill>
            </a:endParaRPr>
          </a:p>
        </p:txBody>
      </p:sp>
      <p:cxnSp>
        <p:nvCxnSpPr>
          <p:cNvPr id="165" name="Straight Arrow Connector 164"/>
          <p:cNvCxnSpPr/>
          <p:nvPr/>
        </p:nvCxnSpPr>
        <p:spPr>
          <a:xfrm flipH="1" flipV="1">
            <a:off x="6239696" y="4031195"/>
            <a:ext cx="237304" cy="54316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191000" y="5334000"/>
            <a:ext cx="2667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/>
          <p:nvPr/>
        </p:nvCxnSpPr>
        <p:spPr>
          <a:xfrm flipH="1" flipV="1">
            <a:off x="5791200" y="1676400"/>
            <a:ext cx="237304" cy="5431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Box 166"/>
          <p:cNvSpPr txBox="1"/>
          <p:nvPr/>
        </p:nvSpPr>
        <p:spPr>
          <a:xfrm>
            <a:off x="5791200" y="3091934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rgbClr val="FFFFFF"/>
                </a:solidFill>
              </a:rPr>
              <a:t>26</a:t>
            </a:r>
            <a:endParaRPr lang="en-CA" sz="600" b="1" dirty="0">
              <a:solidFill>
                <a:srgbClr val="FFFFFF"/>
              </a:solidFill>
            </a:endParaRPr>
          </a:p>
        </p:txBody>
      </p:sp>
      <p:cxnSp>
        <p:nvCxnSpPr>
          <p:cNvPr id="168" name="Straight Arrow Connector 167"/>
          <p:cNvCxnSpPr/>
          <p:nvPr/>
        </p:nvCxnSpPr>
        <p:spPr>
          <a:xfrm flipH="1">
            <a:off x="5896296" y="6629400"/>
            <a:ext cx="149988" cy="15240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 flipH="1">
            <a:off x="5791200" y="3216533"/>
            <a:ext cx="76200" cy="60067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4853148" y="3048000"/>
            <a:ext cx="99852" cy="15240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>
            <a:off x="5867400" y="4724400"/>
            <a:ext cx="76200" cy="7620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 flipH="1">
            <a:off x="5715000" y="199311"/>
            <a:ext cx="152402" cy="10548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>
            <a:off x="990600" y="6293078"/>
            <a:ext cx="136581" cy="10772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TextBox 184"/>
          <p:cNvSpPr txBox="1"/>
          <p:nvPr/>
        </p:nvSpPr>
        <p:spPr>
          <a:xfrm>
            <a:off x="751508" y="2710934"/>
            <a:ext cx="2731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8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6400800" y="4419600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25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6477000" y="4615934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23</a:t>
            </a:r>
            <a:endParaRPr lang="en-CA" sz="600" b="1" dirty="0">
              <a:solidFill>
                <a:schemeClr val="bg1"/>
              </a:solidFill>
            </a:endParaRPr>
          </a:p>
        </p:txBody>
      </p:sp>
      <p:cxnSp>
        <p:nvCxnSpPr>
          <p:cNvPr id="189" name="Straight Arrow Connector 188"/>
          <p:cNvCxnSpPr/>
          <p:nvPr/>
        </p:nvCxnSpPr>
        <p:spPr>
          <a:xfrm flipH="1">
            <a:off x="6477000" y="4724400"/>
            <a:ext cx="76200" cy="7620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189"/>
          <p:cNvSpPr txBox="1"/>
          <p:nvPr/>
        </p:nvSpPr>
        <p:spPr>
          <a:xfrm>
            <a:off x="1629096" y="2025134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9</a:t>
            </a:r>
            <a:endParaRPr lang="en-CA" sz="600" b="1" dirty="0"/>
          </a:p>
        </p:txBody>
      </p:sp>
      <p:sp>
        <p:nvSpPr>
          <p:cNvPr id="191" name="TextBox 190"/>
          <p:cNvSpPr txBox="1"/>
          <p:nvPr/>
        </p:nvSpPr>
        <p:spPr>
          <a:xfrm>
            <a:off x="1933896" y="1905000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9</a:t>
            </a:r>
            <a:endParaRPr lang="en-CA" sz="600" b="1" dirty="0"/>
          </a:p>
        </p:txBody>
      </p:sp>
      <p:sp>
        <p:nvSpPr>
          <p:cNvPr id="192" name="TextBox 191"/>
          <p:cNvSpPr txBox="1"/>
          <p:nvPr/>
        </p:nvSpPr>
        <p:spPr>
          <a:xfrm>
            <a:off x="4829496" y="3320534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27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2438400" y="8883134"/>
            <a:ext cx="1932266" cy="184666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/>
              <a:t>Sabrina Cornish and Carol Wenzel.  2019</a:t>
            </a:r>
            <a:endParaRPr lang="en-US" sz="600" dirty="0"/>
          </a:p>
        </p:txBody>
      </p:sp>
      <p:pic>
        <p:nvPicPr>
          <p:cNvPr id="130" name="Picture 1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4942" y="8880265"/>
            <a:ext cx="524377" cy="1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68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562600"/>
            <a:ext cx="2345116" cy="3581400"/>
          </a:xfrm>
          <a:prstGeom prst="rect">
            <a:avLst/>
          </a:prstGeom>
        </p:spPr>
      </p:pic>
      <p:pic>
        <p:nvPicPr>
          <p:cNvPr id="4" name="Picture 3" descr="C:\Users\A00976523\ShareFile\Personal Folders\MyCourses\RENR2230\photos\rat\rat march 2018\IMG_47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t="4976" r="29540" b="3638"/>
          <a:stretch/>
        </p:blipFill>
        <p:spPr bwMode="auto">
          <a:xfrm>
            <a:off x="0" y="-6498"/>
            <a:ext cx="2610910" cy="53404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654" y="27663"/>
            <a:ext cx="36420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2</a:t>
            </a:r>
            <a:endParaRPr lang="en-US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81600" y="862700"/>
            <a:ext cx="1447800" cy="4408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Trachea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Thyroid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Thymus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Heart - ventricle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Lungs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Diaphragm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Liver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Fat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Spleen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Stomach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Small intestine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Large intestine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Cecum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Urinary bladder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Kidney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Ureter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Rectum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Penile prepuce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Scrotum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Testis 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Epididymis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Vas deferens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Spermatic duct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Prostate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Seminal vesicles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Penis</a:t>
            </a:r>
            <a:endParaRPr lang="en-CA" sz="900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400051" y="1480006"/>
            <a:ext cx="104185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800" b="1" dirty="0" smtClean="0">
                <a:solidFill>
                  <a:srgbClr val="FFFFFF"/>
                </a:solidFill>
              </a:rPr>
              <a:t>Thoracic cavity</a:t>
            </a:r>
            <a:endParaRPr lang="en-CA" sz="800" b="1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488722" y="2559278"/>
            <a:ext cx="12192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800" b="1" dirty="0" smtClean="0">
                <a:solidFill>
                  <a:srgbClr val="FFFFFF"/>
                </a:solidFill>
              </a:rPr>
              <a:t>Abdominal cavity</a:t>
            </a:r>
            <a:endParaRPr lang="en-CA" sz="800" b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55638" y="958334"/>
            <a:ext cx="2731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rgbClr val="000000"/>
                </a:solidFill>
              </a:rPr>
              <a:t>1</a:t>
            </a:r>
            <a:endParaRPr lang="en-CA" sz="600" b="1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66800" y="685800"/>
            <a:ext cx="2731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2</a:t>
            </a:r>
            <a:endParaRPr lang="en-CA" sz="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250838" y="1219200"/>
            <a:ext cx="2731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3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95400" y="1491734"/>
            <a:ext cx="2731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4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8200" y="1415534"/>
            <a:ext cx="2731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5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66800" y="1752600"/>
            <a:ext cx="2731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rgbClr val="000000"/>
                </a:solidFill>
              </a:rPr>
              <a:t>6</a:t>
            </a:r>
            <a:endParaRPr lang="en-CA" sz="600" b="1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52600" y="2590800"/>
            <a:ext cx="2731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8</a:t>
            </a:r>
            <a:endParaRPr lang="en-CA" sz="6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524000" y="1752600"/>
            <a:ext cx="2731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rgbClr val="000000"/>
                </a:solidFill>
              </a:rPr>
              <a:t>6</a:t>
            </a:r>
            <a:endParaRPr lang="en-CA" sz="600" b="1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96330" y="4768334"/>
            <a:ext cx="3800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19</a:t>
            </a:r>
            <a:endParaRPr lang="en-CA" sz="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914400" y="2667000"/>
            <a:ext cx="2731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11</a:t>
            </a:r>
            <a:endParaRPr lang="en-CA" sz="600" b="1" dirty="0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1447800" y="1066800"/>
            <a:ext cx="152400" cy="7620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137601" y="3159881"/>
            <a:ext cx="2731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13</a:t>
            </a:r>
            <a:endParaRPr lang="en-CA" sz="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1828800" y="2787134"/>
            <a:ext cx="3466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9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00200" y="3777734"/>
            <a:ext cx="3466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14</a:t>
            </a:r>
            <a:endParaRPr lang="en-CA" sz="600" b="1" dirty="0">
              <a:solidFill>
                <a:schemeClr val="bg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1524000" y="3886200"/>
            <a:ext cx="152400" cy="1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724400" y="6324600"/>
            <a:ext cx="3466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11</a:t>
            </a:r>
            <a:endParaRPr lang="en-CA" sz="6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5977931" y="7511534"/>
            <a:ext cx="3466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14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29731" y="4311134"/>
            <a:ext cx="3466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18</a:t>
            </a:r>
            <a:endParaRPr lang="en-CA" sz="6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1558331" y="4724400"/>
            <a:ext cx="3466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19</a:t>
            </a:r>
            <a:endParaRPr lang="en-CA" sz="6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5867400" y="5791200"/>
            <a:ext cx="3466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15</a:t>
            </a:r>
            <a:endParaRPr lang="en-CA" sz="6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4984552" y="789253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22</a:t>
            </a:r>
            <a:endParaRPr lang="en-CA" sz="6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5105400" y="7086600"/>
            <a:ext cx="3466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25</a:t>
            </a:r>
            <a:endParaRPr lang="en-CA" sz="6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6130331" y="6781800"/>
            <a:ext cx="3466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25</a:t>
            </a:r>
            <a:endParaRPr lang="en-CA" sz="6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5105400" y="8273534"/>
            <a:ext cx="3466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26</a:t>
            </a:r>
            <a:endParaRPr lang="en-CA" sz="6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6480122" y="7816334"/>
            <a:ext cx="3466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rgbClr val="FFFFFF"/>
                </a:solidFill>
              </a:rPr>
              <a:t>22</a:t>
            </a:r>
            <a:endParaRPr lang="en-CA" sz="600" b="1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2057400"/>
            <a:ext cx="990600" cy="0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>
            <a:off x="5791200" y="7620000"/>
            <a:ext cx="228600" cy="16133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6096000" y="6934200"/>
            <a:ext cx="131466" cy="1524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1024931" y="3962400"/>
            <a:ext cx="3466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/>
              <a:t>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355432" y="152400"/>
            <a:ext cx="288356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Male rat</a:t>
            </a:r>
          </a:p>
          <a:p>
            <a:pPr algn="ctr"/>
            <a:r>
              <a:rPr lang="en-US" sz="1700" i="1" dirty="0" err="1" smtClean="0"/>
              <a:t>Rattus</a:t>
            </a:r>
            <a:r>
              <a:rPr lang="en-US" sz="1700" i="1" dirty="0" smtClean="0"/>
              <a:t> </a:t>
            </a:r>
            <a:r>
              <a:rPr lang="en-US" sz="1700" i="1" dirty="0" err="1" smtClean="0"/>
              <a:t>norvegicus</a:t>
            </a:r>
            <a:endParaRPr lang="en-US" sz="1700" i="1" dirty="0" smtClean="0"/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4419600" y="7772400"/>
            <a:ext cx="152400" cy="168533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4679752" y="76962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23</a:t>
            </a:r>
            <a:endParaRPr lang="en-CA" sz="600" b="1" dirty="0">
              <a:solidFill>
                <a:schemeClr val="bg1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782" y="5562607"/>
            <a:ext cx="1994158" cy="3581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-10934"/>
            <a:ext cx="2097277" cy="5344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5556553"/>
            <a:ext cx="2438400" cy="3589401"/>
          </a:xfrm>
          <a:prstGeom prst="rect">
            <a:avLst/>
          </a:prstGeom>
        </p:spPr>
      </p:pic>
      <p:cxnSp>
        <p:nvCxnSpPr>
          <p:cNvPr id="58" name="Straight Arrow Connector 57"/>
          <p:cNvCxnSpPr/>
          <p:nvPr/>
        </p:nvCxnSpPr>
        <p:spPr>
          <a:xfrm>
            <a:off x="1219200" y="838200"/>
            <a:ext cx="152400" cy="152401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990600" y="1540133"/>
            <a:ext cx="107838" cy="60067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479438" y="2057400"/>
            <a:ext cx="2731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rgbClr val="FFFFFF"/>
                </a:solidFill>
              </a:rPr>
              <a:t>7</a:t>
            </a:r>
            <a:endParaRPr lang="en-CA" sz="600" b="1" dirty="0">
              <a:solidFill>
                <a:srgbClr val="FFFFFF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143000" y="2133600"/>
            <a:ext cx="2731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rgbClr val="FFFFFF"/>
                </a:solidFill>
              </a:rPr>
              <a:t>7</a:t>
            </a:r>
            <a:endParaRPr lang="en-CA" sz="600" b="1" dirty="0">
              <a:solidFill>
                <a:srgbClr val="FFFFFF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524000" y="2362200"/>
            <a:ext cx="2731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rgbClr val="FFFFFF"/>
                </a:solidFill>
              </a:rPr>
              <a:t>7</a:t>
            </a:r>
            <a:endParaRPr lang="en-CA" sz="600" b="1" dirty="0">
              <a:solidFill>
                <a:srgbClr val="FFFFFF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447800" y="2743200"/>
            <a:ext cx="2731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12</a:t>
            </a:r>
            <a:endParaRPr lang="en-CA" sz="600" b="1" dirty="0"/>
          </a:p>
        </p:txBody>
      </p:sp>
      <p:cxnSp>
        <p:nvCxnSpPr>
          <p:cNvPr id="71" name="Straight Arrow Connector 70"/>
          <p:cNvCxnSpPr/>
          <p:nvPr/>
        </p:nvCxnSpPr>
        <p:spPr>
          <a:xfrm flipH="1">
            <a:off x="1828800" y="2895600"/>
            <a:ext cx="76200" cy="7620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3079638" y="228600"/>
            <a:ext cx="2731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rgbClr val="000000"/>
                </a:solidFill>
              </a:rPr>
              <a:t>6</a:t>
            </a:r>
            <a:endParaRPr lang="en-CA" sz="600" b="1" dirty="0">
              <a:solidFill>
                <a:srgbClr val="00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733800" y="228600"/>
            <a:ext cx="2731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rgbClr val="000000"/>
                </a:solidFill>
              </a:rPr>
              <a:t>6</a:t>
            </a:r>
            <a:endParaRPr lang="en-CA" sz="600" b="1" dirty="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308238" y="577334"/>
            <a:ext cx="2731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7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765438" y="577334"/>
            <a:ext cx="2731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7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733800" y="914400"/>
            <a:ext cx="2731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7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895600" y="1219200"/>
            <a:ext cx="2731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11</a:t>
            </a:r>
            <a:endParaRPr lang="en-CA" sz="600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3429000" y="1905000"/>
            <a:ext cx="2731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13</a:t>
            </a:r>
            <a:endParaRPr lang="en-CA" sz="600" b="1" dirty="0"/>
          </a:p>
        </p:txBody>
      </p:sp>
      <p:sp>
        <p:nvSpPr>
          <p:cNvPr id="79" name="TextBox 78"/>
          <p:cNvSpPr txBox="1"/>
          <p:nvPr/>
        </p:nvSpPr>
        <p:spPr>
          <a:xfrm>
            <a:off x="3124200" y="3429000"/>
            <a:ext cx="2731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8</a:t>
            </a:r>
            <a:endParaRPr lang="en-CA" sz="600" b="1" dirty="0"/>
          </a:p>
        </p:txBody>
      </p:sp>
      <p:sp>
        <p:nvSpPr>
          <p:cNvPr id="80" name="TextBox 79"/>
          <p:cNvSpPr txBox="1"/>
          <p:nvPr/>
        </p:nvSpPr>
        <p:spPr>
          <a:xfrm>
            <a:off x="3962400" y="2895600"/>
            <a:ext cx="2731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14</a:t>
            </a:r>
            <a:endParaRPr lang="en-CA" sz="600" b="1" dirty="0">
              <a:solidFill>
                <a:schemeClr val="bg1"/>
              </a:solidFill>
            </a:endParaRPr>
          </a:p>
        </p:txBody>
      </p:sp>
      <p:cxnSp>
        <p:nvCxnSpPr>
          <p:cNvPr id="81" name="Straight Arrow Connector 80"/>
          <p:cNvCxnSpPr/>
          <p:nvPr/>
        </p:nvCxnSpPr>
        <p:spPr>
          <a:xfrm flipH="1">
            <a:off x="3825819" y="3004066"/>
            <a:ext cx="212781" cy="120134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3536838" y="3810000"/>
            <a:ext cx="2731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26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038600" y="3962400"/>
            <a:ext cx="2731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21</a:t>
            </a:r>
            <a:endParaRPr lang="en-CA" sz="600" b="1" dirty="0"/>
          </a:p>
        </p:txBody>
      </p:sp>
      <p:sp>
        <p:nvSpPr>
          <p:cNvPr id="84" name="TextBox 83"/>
          <p:cNvSpPr txBox="1"/>
          <p:nvPr/>
        </p:nvSpPr>
        <p:spPr>
          <a:xfrm>
            <a:off x="4114800" y="4419600"/>
            <a:ext cx="2731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rgbClr val="FFFFFF"/>
                </a:solidFill>
              </a:rPr>
              <a:t>20</a:t>
            </a:r>
            <a:endParaRPr lang="en-CA" sz="600" b="1" dirty="0">
              <a:solidFill>
                <a:srgbClr val="FFFFFF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09600" y="5105400"/>
            <a:ext cx="803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1" dirty="0" smtClean="0">
                <a:solidFill>
                  <a:srgbClr val="FFFFFF"/>
                </a:solidFill>
              </a:rPr>
              <a:t>Scrotum intact</a:t>
            </a:r>
            <a:endParaRPr lang="en-CA" sz="800" b="1" dirty="0">
              <a:solidFill>
                <a:srgbClr val="FFFFFF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743200" y="5105400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1" dirty="0" smtClean="0">
                <a:solidFill>
                  <a:srgbClr val="FFFFFF"/>
                </a:solidFill>
              </a:rPr>
              <a:t>Scrotum opened</a:t>
            </a:r>
            <a:endParaRPr lang="en-CA" sz="800" b="1" dirty="0">
              <a:solidFill>
                <a:srgbClr val="FFFFFF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143000" y="8915400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1" dirty="0" smtClean="0">
                <a:solidFill>
                  <a:srgbClr val="FFFFFF"/>
                </a:solidFill>
              </a:rPr>
              <a:t>Scrotum opened</a:t>
            </a:r>
            <a:endParaRPr lang="en-CA" sz="800" b="1" dirty="0">
              <a:solidFill>
                <a:srgbClr val="FFFFFF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971800" y="8928556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1" dirty="0" smtClean="0"/>
              <a:t>Scrotum opened</a:t>
            </a:r>
            <a:endParaRPr lang="en-CA" sz="800" b="1" dirty="0"/>
          </a:p>
        </p:txBody>
      </p:sp>
      <p:sp>
        <p:nvSpPr>
          <p:cNvPr id="89" name="TextBox 88"/>
          <p:cNvSpPr txBox="1"/>
          <p:nvPr/>
        </p:nvSpPr>
        <p:spPr>
          <a:xfrm>
            <a:off x="76200" y="6063734"/>
            <a:ext cx="3466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rgbClr val="FFFFFF"/>
                </a:solidFill>
              </a:rPr>
              <a:t>7</a:t>
            </a:r>
            <a:endParaRPr lang="en-CA" sz="600" b="1" dirty="0">
              <a:solidFill>
                <a:srgbClr val="FFFFFF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-14900" y="5867400"/>
            <a:ext cx="3466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86731" y="7010400"/>
            <a:ext cx="3466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rgbClr val="FFFFFF"/>
                </a:solidFill>
              </a:rPr>
              <a:t>11</a:t>
            </a:r>
            <a:endParaRPr lang="en-CA" sz="600" b="1" dirty="0">
              <a:solidFill>
                <a:srgbClr val="FFFFFF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57200" y="7239000"/>
            <a:ext cx="3466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17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62931" y="7391400"/>
            <a:ext cx="3466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25</a:t>
            </a:r>
            <a:endParaRPr lang="en-CA" sz="600" b="1" dirty="0">
              <a:solidFill>
                <a:schemeClr val="bg1"/>
              </a:solidFill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H="1">
            <a:off x="304800" y="7576066"/>
            <a:ext cx="55266" cy="120135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457200" y="7543800"/>
            <a:ext cx="55266" cy="120135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-76200" y="7848600"/>
            <a:ext cx="3466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14</a:t>
            </a:r>
            <a:endParaRPr lang="en-CA" sz="600" b="1" dirty="0">
              <a:solidFill>
                <a:schemeClr val="bg1"/>
              </a:solidFill>
            </a:endParaRPr>
          </a:p>
        </p:txBody>
      </p:sp>
      <p:cxnSp>
        <p:nvCxnSpPr>
          <p:cNvPr id="97" name="Straight Arrow Connector 96"/>
          <p:cNvCxnSpPr/>
          <p:nvPr/>
        </p:nvCxnSpPr>
        <p:spPr>
          <a:xfrm>
            <a:off x="152400" y="7957066"/>
            <a:ext cx="207665" cy="43934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 flipH="1">
            <a:off x="1371600" y="7239000"/>
            <a:ext cx="2629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20</a:t>
            </a:r>
            <a:endParaRPr lang="en-CA" sz="600" b="1" dirty="0"/>
          </a:p>
        </p:txBody>
      </p:sp>
      <p:sp>
        <p:nvSpPr>
          <p:cNvPr id="99" name="TextBox 98"/>
          <p:cNvSpPr txBox="1"/>
          <p:nvPr/>
        </p:nvSpPr>
        <p:spPr>
          <a:xfrm flipH="1">
            <a:off x="990600" y="6934200"/>
            <a:ext cx="2629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21</a:t>
            </a:r>
            <a:endParaRPr lang="en-CA" sz="600" b="1" dirty="0"/>
          </a:p>
        </p:txBody>
      </p:sp>
      <p:sp>
        <p:nvSpPr>
          <p:cNvPr id="100" name="TextBox 99"/>
          <p:cNvSpPr txBox="1"/>
          <p:nvPr/>
        </p:nvSpPr>
        <p:spPr>
          <a:xfrm flipH="1">
            <a:off x="1032469" y="7663934"/>
            <a:ext cx="2629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22</a:t>
            </a:r>
            <a:endParaRPr lang="en-CA" sz="600" b="1" dirty="0"/>
          </a:p>
        </p:txBody>
      </p:sp>
      <p:cxnSp>
        <p:nvCxnSpPr>
          <p:cNvPr id="101" name="Straight Arrow Connector 100"/>
          <p:cNvCxnSpPr/>
          <p:nvPr/>
        </p:nvCxnSpPr>
        <p:spPr>
          <a:xfrm flipV="1">
            <a:off x="1143000" y="73914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 flipH="1">
            <a:off x="2667000" y="5562600"/>
            <a:ext cx="2629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>
                <a:solidFill>
                  <a:schemeClr val="bg1"/>
                </a:solidFill>
              </a:rPr>
              <a:t>1</a:t>
            </a:r>
            <a:r>
              <a:rPr lang="en-CA" sz="600" b="1" dirty="0" smtClean="0">
                <a:solidFill>
                  <a:schemeClr val="bg1"/>
                </a:solidFill>
              </a:rPr>
              <a:t>0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 flipH="1">
            <a:off x="2514600" y="6019800"/>
            <a:ext cx="2629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06" name="TextBox 105"/>
          <p:cNvSpPr txBox="1"/>
          <p:nvPr/>
        </p:nvSpPr>
        <p:spPr>
          <a:xfrm flipH="1">
            <a:off x="2861269" y="6324600"/>
            <a:ext cx="2629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15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 flipH="1">
            <a:off x="2209800" y="6858000"/>
            <a:ext cx="2629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17</a:t>
            </a:r>
            <a:endParaRPr lang="en-CA" sz="600" b="1" dirty="0"/>
          </a:p>
        </p:txBody>
      </p:sp>
      <p:sp>
        <p:nvSpPr>
          <p:cNvPr id="108" name="TextBox 107"/>
          <p:cNvSpPr txBox="1"/>
          <p:nvPr/>
        </p:nvSpPr>
        <p:spPr>
          <a:xfrm flipH="1">
            <a:off x="3962400" y="7315200"/>
            <a:ext cx="2629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21</a:t>
            </a:r>
            <a:endParaRPr lang="en-CA" sz="600" b="1" dirty="0"/>
          </a:p>
        </p:txBody>
      </p:sp>
      <p:sp>
        <p:nvSpPr>
          <p:cNvPr id="109" name="TextBox 108"/>
          <p:cNvSpPr txBox="1"/>
          <p:nvPr/>
        </p:nvSpPr>
        <p:spPr>
          <a:xfrm flipH="1">
            <a:off x="3962400" y="7924800"/>
            <a:ext cx="2629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20</a:t>
            </a:r>
            <a:endParaRPr lang="en-CA" sz="600" b="1" dirty="0"/>
          </a:p>
        </p:txBody>
      </p:sp>
      <p:sp>
        <p:nvSpPr>
          <p:cNvPr id="110" name="TextBox 109"/>
          <p:cNvSpPr txBox="1"/>
          <p:nvPr/>
        </p:nvSpPr>
        <p:spPr>
          <a:xfrm flipH="1">
            <a:off x="3276600" y="8425934"/>
            <a:ext cx="2629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22</a:t>
            </a:r>
            <a:endParaRPr lang="en-CA" sz="600" b="1" dirty="0"/>
          </a:p>
        </p:txBody>
      </p:sp>
      <p:cxnSp>
        <p:nvCxnSpPr>
          <p:cNvPr id="111" name="Straight Arrow Connector 110"/>
          <p:cNvCxnSpPr/>
          <p:nvPr/>
        </p:nvCxnSpPr>
        <p:spPr>
          <a:xfrm flipV="1">
            <a:off x="3429000" y="8229600"/>
            <a:ext cx="152400" cy="228600"/>
          </a:xfrm>
          <a:prstGeom prst="straightConnector1">
            <a:avLst/>
          </a:prstGeom>
          <a:ln>
            <a:solidFill>
              <a:srgbClr val="000000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34331" y="8458200"/>
            <a:ext cx="3466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26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244131" y="8534400"/>
            <a:ext cx="3466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rgbClr val="000000"/>
                </a:solidFill>
              </a:rPr>
              <a:t>26</a:t>
            </a:r>
            <a:endParaRPr lang="en-CA" sz="600" b="1" dirty="0">
              <a:solidFill>
                <a:srgbClr val="000000"/>
              </a:solidFill>
            </a:endParaRPr>
          </a:p>
        </p:txBody>
      </p:sp>
      <p:cxnSp>
        <p:nvCxnSpPr>
          <p:cNvPr id="116" name="Straight Arrow Connector 115"/>
          <p:cNvCxnSpPr/>
          <p:nvPr/>
        </p:nvCxnSpPr>
        <p:spPr>
          <a:xfrm flipH="1" flipV="1">
            <a:off x="3352800" y="8077200"/>
            <a:ext cx="76200" cy="381000"/>
          </a:xfrm>
          <a:prstGeom prst="straightConnector1">
            <a:avLst/>
          </a:prstGeom>
          <a:ln>
            <a:solidFill>
              <a:srgbClr val="000000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 flipH="1">
            <a:off x="3352800" y="6781800"/>
            <a:ext cx="2629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23</a:t>
            </a:r>
            <a:endParaRPr lang="en-CA" sz="600" b="1" dirty="0">
              <a:solidFill>
                <a:schemeClr val="bg1"/>
              </a:solidFill>
            </a:endParaRPr>
          </a:p>
        </p:txBody>
      </p:sp>
      <p:cxnSp>
        <p:nvCxnSpPr>
          <p:cNvPr id="119" name="Straight Arrow Connector 118"/>
          <p:cNvCxnSpPr/>
          <p:nvPr/>
        </p:nvCxnSpPr>
        <p:spPr>
          <a:xfrm flipH="1">
            <a:off x="3429000" y="6934200"/>
            <a:ext cx="55266" cy="30480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6511331" y="6477000"/>
            <a:ext cx="3466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rgbClr val="FFFFFF"/>
                </a:solidFill>
              </a:rPr>
              <a:t>23</a:t>
            </a:r>
            <a:endParaRPr lang="en-CA" sz="600" b="1" dirty="0">
              <a:solidFill>
                <a:srgbClr val="FFFFFF"/>
              </a:solidFill>
            </a:endParaRPr>
          </a:p>
        </p:txBody>
      </p:sp>
      <p:cxnSp>
        <p:nvCxnSpPr>
          <p:cNvPr id="123" name="Straight Arrow Connector 122"/>
          <p:cNvCxnSpPr/>
          <p:nvPr/>
        </p:nvCxnSpPr>
        <p:spPr>
          <a:xfrm>
            <a:off x="6629400" y="6629400"/>
            <a:ext cx="0" cy="22860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5334000" y="6629400"/>
            <a:ext cx="3466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17</a:t>
            </a:r>
            <a:endParaRPr lang="en-CA" sz="600" b="1" dirty="0"/>
          </a:p>
        </p:txBody>
      </p:sp>
      <p:sp>
        <p:nvSpPr>
          <p:cNvPr id="127" name="TextBox 126"/>
          <p:cNvSpPr txBox="1"/>
          <p:nvPr/>
        </p:nvSpPr>
        <p:spPr>
          <a:xfrm flipH="1">
            <a:off x="762000" y="8121134"/>
            <a:ext cx="2629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24</a:t>
            </a:r>
            <a:endParaRPr lang="en-CA" sz="600" b="1" dirty="0"/>
          </a:p>
        </p:txBody>
      </p:sp>
      <p:cxnSp>
        <p:nvCxnSpPr>
          <p:cNvPr id="128" name="Straight Arrow Connector 127"/>
          <p:cNvCxnSpPr/>
          <p:nvPr/>
        </p:nvCxnSpPr>
        <p:spPr>
          <a:xfrm flipH="1">
            <a:off x="609600" y="8229600"/>
            <a:ext cx="207665" cy="0"/>
          </a:xfrm>
          <a:prstGeom prst="straightConnector1">
            <a:avLst/>
          </a:prstGeom>
          <a:ln>
            <a:solidFill>
              <a:srgbClr val="000000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5791200" y="7848600"/>
            <a:ext cx="3466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rgbClr val="FFFFFF"/>
                </a:solidFill>
              </a:rPr>
              <a:t>24</a:t>
            </a:r>
            <a:endParaRPr lang="en-CA" sz="600" b="1" dirty="0">
              <a:solidFill>
                <a:srgbClr val="FFFFFF"/>
              </a:solidFill>
            </a:endParaRPr>
          </a:p>
        </p:txBody>
      </p:sp>
      <p:cxnSp>
        <p:nvCxnSpPr>
          <p:cNvPr id="132" name="Straight Arrow Connector 131"/>
          <p:cNvCxnSpPr/>
          <p:nvPr/>
        </p:nvCxnSpPr>
        <p:spPr>
          <a:xfrm flipH="1">
            <a:off x="5735934" y="8001000"/>
            <a:ext cx="131466" cy="7620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5562600" y="8915400"/>
            <a:ext cx="1143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1" dirty="0" smtClean="0">
                <a:solidFill>
                  <a:srgbClr val="FFFFFF"/>
                </a:solidFill>
              </a:rPr>
              <a:t>Scrotum opened</a:t>
            </a:r>
            <a:endParaRPr lang="en-CA" sz="800" b="1" dirty="0">
              <a:solidFill>
                <a:srgbClr val="FFFFFF"/>
              </a:solidFill>
            </a:endParaRPr>
          </a:p>
        </p:txBody>
      </p:sp>
      <p:cxnSp>
        <p:nvCxnSpPr>
          <p:cNvPr id="135" name="Straight Arrow Connector 134"/>
          <p:cNvCxnSpPr/>
          <p:nvPr/>
        </p:nvCxnSpPr>
        <p:spPr>
          <a:xfrm>
            <a:off x="4876800" y="7848600"/>
            <a:ext cx="152400" cy="7620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 flipH="1">
            <a:off x="2895600" y="6901934"/>
            <a:ext cx="2629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16</a:t>
            </a:r>
            <a:endParaRPr lang="en-CA" sz="600" b="1" dirty="0">
              <a:solidFill>
                <a:schemeClr val="bg1"/>
              </a:solidFill>
            </a:endParaRPr>
          </a:p>
        </p:txBody>
      </p:sp>
      <p:cxnSp>
        <p:nvCxnSpPr>
          <p:cNvPr id="138" name="Straight Arrow Connector 137"/>
          <p:cNvCxnSpPr/>
          <p:nvPr/>
        </p:nvCxnSpPr>
        <p:spPr>
          <a:xfrm flipH="1">
            <a:off x="2743200" y="7010400"/>
            <a:ext cx="228600" cy="16133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5257800" y="8001000"/>
            <a:ext cx="3466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26</a:t>
            </a:r>
            <a:endParaRPr lang="en-CA" sz="600" b="1" dirty="0"/>
          </a:p>
        </p:txBody>
      </p:sp>
      <p:sp>
        <p:nvSpPr>
          <p:cNvPr id="112" name="TextBox 111"/>
          <p:cNvSpPr txBox="1"/>
          <p:nvPr/>
        </p:nvSpPr>
        <p:spPr>
          <a:xfrm>
            <a:off x="4913855" y="5336869"/>
            <a:ext cx="1932266" cy="184666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/>
              <a:t>Sabrina Cornish and Carol Wenzel.  2019</a:t>
            </a:r>
            <a:endParaRPr lang="en-US" sz="600" dirty="0"/>
          </a:p>
        </p:txBody>
      </p:sp>
      <p:pic>
        <p:nvPicPr>
          <p:cNvPr id="113" name="Picture 1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0397" y="5334000"/>
            <a:ext cx="524377" cy="1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13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402" t="3245" r="21059" b="7717"/>
          <a:stretch/>
        </p:blipFill>
        <p:spPr>
          <a:xfrm>
            <a:off x="1" y="1"/>
            <a:ext cx="2743199" cy="60827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6019800"/>
            <a:ext cx="2091198" cy="3124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52399"/>
            <a:ext cx="2161531" cy="30480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5440927"/>
            <a:ext cx="2059108" cy="37030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19800"/>
            <a:ext cx="2082800" cy="3136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0" y="8897779"/>
            <a:ext cx="1295399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000" b="1" dirty="0"/>
              <a:t>n</a:t>
            </a:r>
            <a:r>
              <a:rPr lang="en-CA" sz="1000" b="1" dirty="0" smtClean="0"/>
              <a:t>ot pregnant</a:t>
            </a:r>
            <a:endParaRPr lang="en-CA" sz="1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1" y="8897779"/>
            <a:ext cx="1295399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000" b="1" dirty="0" smtClean="0"/>
              <a:t>early pregnancy</a:t>
            </a:r>
            <a:endParaRPr lang="en-CA" sz="1000" b="1" dirty="0"/>
          </a:p>
        </p:txBody>
      </p:sp>
      <p:sp>
        <p:nvSpPr>
          <p:cNvPr id="15" name="Right Arrow 14"/>
          <p:cNvSpPr/>
          <p:nvPr/>
        </p:nvSpPr>
        <p:spPr>
          <a:xfrm>
            <a:off x="4191000" y="7924800"/>
            <a:ext cx="609600" cy="3810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8" t="43438" r="34442" b="39064"/>
          <a:stretch/>
        </p:blipFill>
        <p:spPr>
          <a:xfrm>
            <a:off x="6240778" y="2381400"/>
            <a:ext cx="617221" cy="819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5181601" y="2981980"/>
            <a:ext cx="1142999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000" b="1" dirty="0" smtClean="0"/>
              <a:t>late pregnancy</a:t>
            </a:r>
            <a:endParaRPr lang="en-CA" sz="1000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3370" y="3429000"/>
            <a:ext cx="2144629" cy="1752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81601" y="5087779"/>
            <a:ext cx="1142999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000" b="1" dirty="0" smtClean="0"/>
              <a:t>mid pregnancy</a:t>
            </a:r>
            <a:endParaRPr lang="en-CA" sz="1000" b="1" dirty="0"/>
          </a:p>
        </p:txBody>
      </p:sp>
      <p:sp>
        <p:nvSpPr>
          <p:cNvPr id="24" name="Right Arrow 23"/>
          <p:cNvSpPr/>
          <p:nvPr/>
        </p:nvSpPr>
        <p:spPr>
          <a:xfrm rot="16200000">
            <a:off x="5524500" y="5524500"/>
            <a:ext cx="609600" cy="3810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16200000">
            <a:off x="5448300" y="3390900"/>
            <a:ext cx="609600" cy="3810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654" y="27663"/>
            <a:ext cx="36420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3</a:t>
            </a:r>
            <a:endParaRPr lang="en-US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1" t="49782" r="32504" b="19711"/>
          <a:stretch/>
        </p:blipFill>
        <p:spPr bwMode="auto">
          <a:xfrm>
            <a:off x="2593627" y="4858168"/>
            <a:ext cx="1597373" cy="11616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1801" y="661698"/>
            <a:ext cx="1524000" cy="3910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Trachea</a:t>
            </a:r>
            <a:endParaRPr lang="en-CA" sz="900" dirty="0"/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Thyroid</a:t>
            </a:r>
            <a:endParaRPr lang="en-CA" sz="900" dirty="0"/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Heart - ventricle</a:t>
            </a:r>
            <a:endParaRPr lang="en-CA" sz="900" dirty="0"/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Lungs</a:t>
            </a:r>
            <a:endParaRPr lang="en-CA" sz="900" dirty="0"/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Diaphragm</a:t>
            </a:r>
            <a:endParaRPr lang="en-CA" sz="900" dirty="0"/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Liver</a:t>
            </a:r>
            <a:endParaRPr lang="en-CA" sz="900" dirty="0"/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Stomach</a:t>
            </a:r>
            <a:endParaRPr lang="en-CA" sz="900" dirty="0"/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Spleen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Pancreas</a:t>
            </a:r>
            <a:endParaRPr lang="en-CA" sz="900" dirty="0"/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Small </a:t>
            </a:r>
            <a:r>
              <a:rPr lang="en-CA" sz="900" dirty="0"/>
              <a:t>intestine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Large </a:t>
            </a:r>
            <a:r>
              <a:rPr lang="en-CA" sz="900" dirty="0"/>
              <a:t>intestine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Urinary </a:t>
            </a:r>
            <a:r>
              <a:rPr lang="en-CA" sz="900" dirty="0"/>
              <a:t>bladder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Kidney</a:t>
            </a:r>
            <a:endParaRPr lang="en-CA" sz="900" dirty="0"/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Rectum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Clitoral prepuce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Urethral opening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Vaginal opening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Anal opening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Uterine horn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Oviduct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Ovary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Embryo in uterine horn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/>
              <a:t>Fat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54676" y="271093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22</a:t>
            </a:r>
            <a:endParaRPr lang="en-CA" sz="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359627" y="67056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rgbClr val="FFFFFF"/>
                </a:solidFill>
              </a:rPr>
              <a:t>13</a:t>
            </a:r>
            <a:endParaRPr lang="en-CA" sz="600" b="1" dirty="0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71800" y="65532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13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52600" y="3030379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13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17146" y="6147949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79352" y="309193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271236" y="1632941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3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9219" y="1632941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4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00854" y="1197602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1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79101" y="80593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2</a:t>
            </a:r>
            <a:endParaRPr lang="en-CA" sz="600" b="1" dirty="0"/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1528308" y="914400"/>
            <a:ext cx="300492" cy="114297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09600" y="21336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5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62926" y="210133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6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62926" y="2400436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6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38200" y="217381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6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359627" y="263473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7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535391" y="6054191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7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263405" y="2979739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9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19800" y="80593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9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668181" y="3810543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23</a:t>
            </a:r>
            <a:endParaRPr lang="en-CA" sz="6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810824" y="298696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23</a:t>
            </a:r>
            <a:endParaRPr lang="en-CA" sz="6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793552" y="4304721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23</a:t>
            </a:r>
            <a:endParaRPr lang="en-CA" sz="6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1237650" y="7799456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23</a:t>
            </a:r>
            <a:endParaRPr lang="en-CA" sz="6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361908" y="7922566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23</a:t>
            </a:r>
            <a:endParaRPr lang="en-CA" sz="6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3837594" y="6389131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23</a:t>
            </a:r>
            <a:endParaRPr lang="en-CA" sz="6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6293048" y="3922321"/>
            <a:ext cx="3494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1" dirty="0" smtClean="0"/>
              <a:t>23</a:t>
            </a:r>
            <a:endParaRPr lang="en-CA" sz="8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6066054" y="775405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23</a:t>
            </a:r>
            <a:endParaRPr lang="en-CA" sz="6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5130915" y="8125012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23</a:t>
            </a:r>
            <a:endParaRPr lang="en-CA" sz="6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6356152" y="72973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8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17421" y="316813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rgbClr val="FFFFFF"/>
                </a:solidFill>
              </a:rPr>
              <a:t>10</a:t>
            </a:r>
            <a:endParaRPr lang="en-CA" sz="600" b="1" dirty="0">
              <a:solidFill>
                <a:srgbClr val="FFFFFF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35896" y="32766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rgbClr val="FFFFFF"/>
                </a:solidFill>
              </a:rPr>
              <a:t>11</a:t>
            </a:r>
            <a:endParaRPr lang="en-CA" sz="600" b="1" dirty="0">
              <a:solidFill>
                <a:srgbClr val="FFFFFF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295400" y="3749272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69752" y="7207152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638800" y="6773786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200400" y="53340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15</a:t>
            </a:r>
            <a:endParaRPr lang="en-CA" sz="6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1403152" y="49530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16</a:t>
            </a:r>
            <a:endParaRPr lang="en-CA" sz="600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2927152" y="51816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16</a:t>
            </a:r>
            <a:endParaRPr lang="en-CA" sz="600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1479352" y="5230209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17</a:t>
            </a:r>
            <a:endParaRPr lang="en-CA" sz="60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3536752" y="560653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17</a:t>
            </a:r>
            <a:endParaRPr lang="en-CA" sz="6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1579110" y="5563448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18</a:t>
            </a:r>
            <a:endParaRPr lang="en-CA" sz="600" b="1" dirty="0"/>
          </a:p>
        </p:txBody>
      </p:sp>
      <p:cxnSp>
        <p:nvCxnSpPr>
          <p:cNvPr id="70" name="Straight Arrow Connector 69"/>
          <p:cNvCxnSpPr/>
          <p:nvPr/>
        </p:nvCxnSpPr>
        <p:spPr>
          <a:xfrm flipH="1">
            <a:off x="1295400" y="5054349"/>
            <a:ext cx="165764" cy="51051"/>
          </a:xfrm>
          <a:prstGeom prst="straightConnector1">
            <a:avLst/>
          </a:prstGeom>
          <a:ln>
            <a:solidFill>
              <a:srgbClr val="000000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 flipV="1">
            <a:off x="1340048" y="5269258"/>
            <a:ext cx="183952" cy="64742"/>
          </a:xfrm>
          <a:prstGeom prst="straightConnector1">
            <a:avLst/>
          </a:prstGeom>
          <a:ln>
            <a:solidFill>
              <a:srgbClr val="000000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 flipV="1">
            <a:off x="1415402" y="5468819"/>
            <a:ext cx="223438" cy="160423"/>
          </a:xfrm>
          <a:prstGeom prst="straightConnector1">
            <a:avLst/>
          </a:prstGeom>
          <a:ln>
            <a:solidFill>
              <a:srgbClr val="000000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3384352" y="5638971"/>
            <a:ext cx="211558" cy="7602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3079552" y="5334000"/>
            <a:ext cx="152400" cy="152400"/>
          </a:xfrm>
          <a:prstGeom prst="straightConnector1">
            <a:avLst/>
          </a:prstGeom>
          <a:ln>
            <a:solidFill>
              <a:srgbClr val="000000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1326952" y="35052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19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257800" y="766393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19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791200" y="751153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19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026004" y="4113060"/>
            <a:ext cx="3494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1" dirty="0" smtClean="0">
                <a:solidFill>
                  <a:schemeClr val="bg1"/>
                </a:solidFill>
              </a:rPr>
              <a:t>22</a:t>
            </a:r>
            <a:endParaRPr lang="en-CA" sz="800" b="1" dirty="0">
              <a:solidFill>
                <a:schemeClr val="bg1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899530" y="8113043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19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09600" y="765914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19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128637" y="7583032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19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019800" y="12192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19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581400" y="766393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20</a:t>
            </a:r>
            <a:endParaRPr lang="en-CA" sz="6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3645331" y="7241177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rgbClr val="FFFFFF"/>
                </a:solidFill>
              </a:rPr>
              <a:t>21</a:t>
            </a:r>
            <a:endParaRPr lang="en-CA" sz="600" b="1" dirty="0">
              <a:solidFill>
                <a:srgbClr val="FFFFFF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168242" y="6370419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20</a:t>
            </a:r>
            <a:endParaRPr lang="en-CA" sz="600" b="1" dirty="0"/>
          </a:p>
        </p:txBody>
      </p:sp>
      <p:cxnSp>
        <p:nvCxnSpPr>
          <p:cNvPr id="87" name="Straight Arrow Connector 86"/>
          <p:cNvCxnSpPr/>
          <p:nvPr/>
        </p:nvCxnSpPr>
        <p:spPr>
          <a:xfrm>
            <a:off x="6400800" y="6554846"/>
            <a:ext cx="161130" cy="150069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 flipV="1">
            <a:off x="3458276" y="7531811"/>
            <a:ext cx="123124" cy="164389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4835333" y="5758417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10</a:t>
            </a:r>
            <a:endParaRPr lang="en-CA" sz="600" b="1" dirty="0"/>
          </a:p>
        </p:txBody>
      </p:sp>
      <p:sp>
        <p:nvSpPr>
          <p:cNvPr id="90" name="TextBox 89"/>
          <p:cNvSpPr txBox="1"/>
          <p:nvPr/>
        </p:nvSpPr>
        <p:spPr>
          <a:xfrm>
            <a:off x="4886575" y="514286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10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851280" y="3457753"/>
            <a:ext cx="3494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1" dirty="0" smtClean="0">
                <a:solidFill>
                  <a:schemeClr val="bg1"/>
                </a:solidFill>
              </a:rPr>
              <a:t>10</a:t>
            </a:r>
            <a:endParaRPr lang="en-CA" sz="800" b="1" dirty="0">
              <a:solidFill>
                <a:schemeClr val="bg1"/>
              </a:solidFill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V="1">
            <a:off x="766340" y="2101334"/>
            <a:ext cx="71860" cy="108466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H="1">
            <a:off x="1752600" y="3200400"/>
            <a:ext cx="76200" cy="105489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5715000" y="2362200"/>
            <a:ext cx="685800" cy="228600"/>
          </a:xfrm>
          <a:prstGeom prst="straightConnector1">
            <a:avLst/>
          </a:prstGeom>
          <a:ln>
            <a:solidFill>
              <a:srgbClr val="FFFFFF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2286000" y="-76200"/>
            <a:ext cx="288356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Female rat</a:t>
            </a:r>
          </a:p>
          <a:p>
            <a:pPr algn="ctr"/>
            <a:r>
              <a:rPr lang="en-US" sz="1700" i="1" dirty="0" err="1" smtClean="0"/>
              <a:t>Rattus</a:t>
            </a:r>
            <a:r>
              <a:rPr lang="en-US" sz="1700" i="1" dirty="0" smtClean="0"/>
              <a:t> </a:t>
            </a:r>
            <a:r>
              <a:rPr lang="en-US" sz="1700" i="1" dirty="0" err="1" smtClean="0"/>
              <a:t>norvegicus</a:t>
            </a:r>
            <a:endParaRPr lang="en-US" sz="1700" i="1" dirty="0" smtClean="0"/>
          </a:p>
        </p:txBody>
      </p:sp>
      <p:cxnSp>
        <p:nvCxnSpPr>
          <p:cNvPr id="97" name="Straight Arrow Connector 96"/>
          <p:cNvCxnSpPr/>
          <p:nvPr/>
        </p:nvCxnSpPr>
        <p:spPr>
          <a:xfrm flipH="1">
            <a:off x="1295400" y="3886200"/>
            <a:ext cx="76200" cy="105489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1524000" y="3657600"/>
            <a:ext cx="76200" cy="105489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0" y="6019800"/>
            <a:ext cx="4267200" cy="0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1479352" y="194893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1326952" y="202513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5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717352" y="377773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19</a:t>
            </a:r>
            <a:endParaRPr lang="en-CA" sz="600" b="1" dirty="0">
              <a:solidFill>
                <a:schemeClr val="bg1"/>
              </a:solidFill>
            </a:endParaRPr>
          </a:p>
        </p:txBody>
      </p:sp>
      <p:cxnSp>
        <p:nvCxnSpPr>
          <p:cNvPr id="113" name="Straight Arrow Connector 112"/>
          <p:cNvCxnSpPr/>
          <p:nvPr/>
        </p:nvCxnSpPr>
        <p:spPr>
          <a:xfrm>
            <a:off x="914400" y="3886200"/>
            <a:ext cx="152400" cy="29289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5105400" y="16764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22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365552" y="19050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22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5898952" y="19050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22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6203752" y="16764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22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5410200" y="4114800"/>
            <a:ext cx="3494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1" dirty="0" smtClean="0">
                <a:solidFill>
                  <a:schemeClr val="bg1"/>
                </a:solidFill>
              </a:rPr>
              <a:t>22</a:t>
            </a:r>
            <a:endParaRPr lang="en-CA" sz="800" b="1" dirty="0">
              <a:solidFill>
                <a:schemeClr val="bg1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5867400" y="735913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22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6019800" y="705433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22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743200" y="4615934"/>
            <a:ext cx="1981200" cy="184666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/>
              <a:t>Sabrina Cornish and Carol Wenzel.  2019</a:t>
            </a:r>
            <a:endParaRPr lang="en-US" sz="600" dirty="0"/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3200" y="4615877"/>
            <a:ext cx="537657" cy="18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83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627" y="-76200"/>
            <a:ext cx="2249373" cy="2971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103" y="2971800"/>
            <a:ext cx="2302043" cy="3124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596" y="6172200"/>
            <a:ext cx="2329590" cy="2971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9" t="30741" r="16667" b="29259"/>
          <a:stretch/>
        </p:blipFill>
        <p:spPr>
          <a:xfrm rot="5400000">
            <a:off x="-612935" y="612936"/>
            <a:ext cx="3771910" cy="25460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86200"/>
            <a:ext cx="2536159" cy="2362200"/>
          </a:xfrm>
          <a:prstGeom prst="rect">
            <a:avLst/>
          </a:prstGeom>
        </p:spPr>
      </p:pic>
      <p:pic>
        <p:nvPicPr>
          <p:cNvPr id="15" name="Picture 4" descr="C:\Users\A00976523\ShareFile\Personal Folders\MyCourses\RENR2230\photos\rat\rat march 2018\IMG_473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3" t="11649" r="11637" b="23789"/>
          <a:stretch/>
        </p:blipFill>
        <p:spPr bwMode="auto">
          <a:xfrm rot="5400000">
            <a:off x="725850" y="5651265"/>
            <a:ext cx="2766885" cy="42185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8200" y="2618601"/>
            <a:ext cx="6858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600" dirty="0" smtClean="0"/>
              <a:t>No fecal pellets in rectum</a:t>
            </a:r>
            <a:endParaRPr lang="en-CA" sz="600" dirty="0"/>
          </a:p>
        </p:txBody>
      </p:sp>
      <p:sp>
        <p:nvSpPr>
          <p:cNvPr id="19" name="TextBox 18"/>
          <p:cNvSpPr txBox="1"/>
          <p:nvPr/>
        </p:nvSpPr>
        <p:spPr>
          <a:xfrm>
            <a:off x="4648200" y="5819001"/>
            <a:ext cx="8382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600" dirty="0" smtClean="0"/>
              <a:t>Fecal pellets nearing elimination</a:t>
            </a:r>
            <a:endParaRPr lang="en-CA" sz="600" dirty="0"/>
          </a:p>
        </p:txBody>
      </p:sp>
      <p:sp>
        <p:nvSpPr>
          <p:cNvPr id="20" name="TextBox 19"/>
          <p:cNvSpPr txBox="1"/>
          <p:nvPr/>
        </p:nvSpPr>
        <p:spPr>
          <a:xfrm>
            <a:off x="4648200" y="8867001"/>
            <a:ext cx="11430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600" dirty="0" smtClean="0"/>
              <a:t>Fecal pellets in rectum and</a:t>
            </a:r>
          </a:p>
          <a:p>
            <a:pPr algn="ctr"/>
            <a:r>
              <a:rPr lang="en-CA" sz="600" dirty="0" smtClean="0"/>
              <a:t>large intestine</a:t>
            </a:r>
            <a:endParaRPr lang="en-CA" sz="600" dirty="0"/>
          </a:p>
        </p:txBody>
      </p:sp>
      <p:sp>
        <p:nvSpPr>
          <p:cNvPr id="3" name="TextBox 2"/>
          <p:cNvSpPr txBox="1"/>
          <p:nvPr/>
        </p:nvSpPr>
        <p:spPr>
          <a:xfrm>
            <a:off x="2895600" y="762000"/>
            <a:ext cx="1607181" cy="3226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Diaphragm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Liver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Fat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Pancreas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Spleen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Stomach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Duodenum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Jejunum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Ileum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Mesentery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Cecum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Appendix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Large Intestine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Rectum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Kidney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dirty="0" smtClean="0"/>
              <a:t>Urinary bladder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1000" smtClean="0"/>
              <a:t>Uterine horn</a:t>
            </a:r>
            <a:endParaRPr lang="en-CA" sz="1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5971401"/>
            <a:ext cx="1905000" cy="2769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600" dirty="0" smtClean="0">
                <a:solidFill>
                  <a:srgbClr val="000000"/>
                </a:solidFill>
              </a:rPr>
              <a:t>Dorsal view of cecum.</a:t>
            </a:r>
          </a:p>
          <a:p>
            <a:pPr algn="ctr"/>
            <a:r>
              <a:rPr lang="en-CA" sz="600" dirty="0" smtClean="0">
                <a:solidFill>
                  <a:srgbClr val="000000"/>
                </a:solidFill>
              </a:rPr>
              <a:t>Cecum is positioned between ileum and large intestine</a:t>
            </a:r>
            <a:endParaRPr lang="en-CA" sz="6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90800" y="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Rat </a:t>
            </a:r>
          </a:p>
          <a:p>
            <a:pPr algn="ctr"/>
            <a:r>
              <a:rPr lang="en-US" dirty="0" smtClean="0"/>
              <a:t>Digestive system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2000" y="1979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</a:t>
            </a:r>
            <a:endParaRPr lang="en-CA" sz="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575295" y="-197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</a:t>
            </a:r>
            <a:endParaRPr lang="en-CA" sz="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886977" y="5334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65025" y="410289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90075" y="820578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99495" y="1185638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rgbClr val="FFFFFF"/>
                </a:solidFill>
              </a:rPr>
              <a:t>3</a:t>
            </a:r>
            <a:endParaRPr lang="en-CA" sz="600" b="1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48400" y="2133600"/>
            <a:ext cx="3494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1" dirty="0" smtClean="0"/>
              <a:t>3</a:t>
            </a:r>
            <a:endParaRPr lang="en-CA" sz="8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337501" y="251062"/>
            <a:ext cx="3494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1" dirty="0" smtClean="0"/>
              <a:t>3</a:t>
            </a:r>
            <a:endParaRPr lang="en-CA" sz="8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531948" y="3810000"/>
            <a:ext cx="3494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1" dirty="0" smtClean="0"/>
              <a:t>3</a:t>
            </a:r>
            <a:endParaRPr lang="en-CA" sz="8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80749" y="324433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3</a:t>
            </a:r>
            <a:endParaRPr lang="en-CA" sz="6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096000" y="35052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4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43600" y="71628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4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77000" y="34290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5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08552" y="72390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5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00800" y="67818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6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12952" y="7091566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24600" y="629233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943600" y="62484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00800" y="64770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37095" y="6968456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465910" y="7524987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001837" y="637711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1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57600" y="6639363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1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553200" y="62484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1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715000" y="67056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7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61701" y="2006225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11</a:t>
            </a:r>
            <a:endParaRPr lang="en-CA" sz="6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1236425" y="7091566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11</a:t>
            </a:r>
            <a:endParaRPr lang="en-CA" sz="6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1210381" y="4168367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11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707952" y="19812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12</a:t>
            </a:r>
            <a:endParaRPr lang="en-CA" sz="6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739676" y="4007408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12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64952" y="713053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12</a:t>
            </a:r>
            <a:endParaRPr lang="en-CA" sz="6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453641" y="41148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9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60152" y="6968455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9</a:t>
            </a:r>
            <a:endParaRPr lang="en-CA" sz="6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457200" y="43434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10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016729" y="502699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10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86977" y="5514586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8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631752" y="83820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8</a:t>
            </a:r>
            <a:endParaRPr lang="en-CA" sz="600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1244270" y="469213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13</a:t>
            </a:r>
            <a:endParaRPr lang="en-CA" sz="600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1385105" y="1367335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13</a:t>
            </a:r>
            <a:endParaRPr lang="en-CA" sz="600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2317552" y="774013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13</a:t>
            </a:r>
            <a:endParaRPr lang="en-CA" sz="6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5105400" y="713053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13</a:t>
            </a:r>
            <a:endParaRPr lang="en-CA" sz="600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2036829" y="587623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14</a:t>
            </a:r>
            <a:endParaRPr lang="en-CA" sz="600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2057400" y="527481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13</a:t>
            </a:r>
            <a:endParaRPr lang="en-CA" sz="60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5879783" y="7918785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14</a:t>
            </a:r>
            <a:endParaRPr lang="en-CA" sz="6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5638800" y="44958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14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494029" y="6333430"/>
            <a:ext cx="3494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 smtClean="0"/>
              <a:t>14</a:t>
            </a:r>
            <a:endParaRPr lang="en-CA" sz="10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5715000" y="815046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14</a:t>
            </a:r>
            <a:endParaRPr lang="en-CA" sz="6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2698552" y="842593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14</a:t>
            </a:r>
            <a:endParaRPr lang="en-CA" sz="600" b="1" dirty="0"/>
          </a:p>
        </p:txBody>
      </p:sp>
      <p:sp>
        <p:nvSpPr>
          <p:cNvPr id="73" name="TextBox 72"/>
          <p:cNvSpPr txBox="1"/>
          <p:nvPr/>
        </p:nvSpPr>
        <p:spPr>
          <a:xfrm>
            <a:off x="6102935" y="1273643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17</a:t>
            </a:r>
            <a:endParaRPr lang="en-CA" sz="600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4908352" y="46482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rgbClr val="FFFFFF"/>
                </a:solidFill>
              </a:rPr>
              <a:t>17</a:t>
            </a:r>
            <a:endParaRPr lang="en-CA" sz="600" b="1" dirty="0">
              <a:solidFill>
                <a:srgbClr val="FFFFFF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248400" y="44958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rgbClr val="FFFFFF"/>
                </a:solidFill>
              </a:rPr>
              <a:t>17</a:t>
            </a:r>
            <a:endParaRPr lang="en-CA" sz="600" b="1" dirty="0">
              <a:solidFill>
                <a:srgbClr val="FFFFFF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953000" y="15240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17</a:t>
            </a:r>
            <a:endParaRPr lang="en-CA" sz="600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6096000" y="5867400"/>
            <a:ext cx="83820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000" b="1" dirty="0" smtClean="0">
                <a:solidFill>
                  <a:srgbClr val="FFFFFF"/>
                </a:solidFill>
              </a:rPr>
              <a:t>Female</a:t>
            </a:r>
            <a:endParaRPr lang="en-CA" sz="1000" b="1" dirty="0">
              <a:solidFill>
                <a:srgbClr val="FFFFFF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096000" y="8915400"/>
            <a:ext cx="83820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000" b="1" dirty="0" smtClean="0">
                <a:solidFill>
                  <a:schemeClr val="bg1"/>
                </a:solidFill>
              </a:rPr>
              <a:t>Male</a:t>
            </a:r>
            <a:endParaRPr lang="en-CA" sz="1000" b="1" dirty="0">
              <a:solidFill>
                <a:schemeClr val="bg1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096000" y="2667000"/>
            <a:ext cx="83820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000" b="1" dirty="0" smtClean="0"/>
              <a:t>Female</a:t>
            </a:r>
            <a:endParaRPr lang="en-CA" sz="1000" b="1" dirty="0"/>
          </a:p>
        </p:txBody>
      </p:sp>
      <p:sp>
        <p:nvSpPr>
          <p:cNvPr id="80" name="TextBox 79"/>
          <p:cNvSpPr txBox="1"/>
          <p:nvPr/>
        </p:nvSpPr>
        <p:spPr>
          <a:xfrm>
            <a:off x="5654" y="27663"/>
            <a:ext cx="36420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4</a:t>
            </a:r>
            <a:endParaRPr lang="en-US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09600" y="133933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8</a:t>
            </a:r>
            <a:endParaRPr lang="en-CA" sz="600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914400" y="3563779"/>
            <a:ext cx="83820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000" b="1" dirty="0" smtClean="0"/>
              <a:t>Male</a:t>
            </a:r>
            <a:endParaRPr lang="en-CA" sz="1000" b="1" dirty="0"/>
          </a:p>
        </p:txBody>
      </p:sp>
      <p:sp>
        <p:nvSpPr>
          <p:cNvPr id="83" name="TextBox 82"/>
          <p:cNvSpPr txBox="1"/>
          <p:nvPr/>
        </p:nvSpPr>
        <p:spPr>
          <a:xfrm>
            <a:off x="1600200" y="29718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rgbClr val="FFFFFF"/>
                </a:solidFill>
              </a:rPr>
              <a:t>16</a:t>
            </a:r>
            <a:endParaRPr lang="en-CA" sz="600" b="1" dirty="0">
              <a:solidFill>
                <a:srgbClr val="FFFFFF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447800" y="3048000"/>
            <a:ext cx="228600" cy="16133"/>
          </a:xfrm>
          <a:prstGeom prst="straightConnector1">
            <a:avLst/>
          </a:prstGeom>
          <a:ln w="12700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31552" y="75438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9</a:t>
            </a:r>
            <a:endParaRPr lang="en-CA" sz="6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5867400" y="61722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1</a:t>
            </a:r>
            <a:endParaRPr lang="en-CA" sz="6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7000" y="4459941"/>
            <a:ext cx="1600200" cy="1788459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3276600" y="44196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003352" y="453973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231952" y="469213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384352" y="507313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6</a:t>
            </a:r>
            <a:endParaRPr lang="en-CA" sz="600" b="1" dirty="0"/>
          </a:p>
        </p:txBody>
      </p:sp>
      <p:sp>
        <p:nvSpPr>
          <p:cNvPr id="90" name="TextBox 89"/>
          <p:cNvSpPr txBox="1"/>
          <p:nvPr/>
        </p:nvSpPr>
        <p:spPr>
          <a:xfrm>
            <a:off x="3505200" y="545413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4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733800" y="58674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rgbClr val="FFFFFF"/>
                </a:solidFill>
              </a:rPr>
              <a:t>15</a:t>
            </a:r>
            <a:endParaRPr lang="en-CA" sz="600" b="1" dirty="0">
              <a:solidFill>
                <a:srgbClr val="FFFFFF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200400" y="60198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14</a:t>
            </a:r>
            <a:endParaRPr lang="en-CA" sz="600" b="1" dirty="0"/>
          </a:p>
        </p:txBody>
      </p:sp>
      <p:sp>
        <p:nvSpPr>
          <p:cNvPr id="93" name="TextBox 92"/>
          <p:cNvSpPr txBox="1"/>
          <p:nvPr/>
        </p:nvSpPr>
        <p:spPr>
          <a:xfrm>
            <a:off x="3155752" y="55626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/>
              <a:t>13</a:t>
            </a:r>
            <a:endParaRPr lang="en-CA" sz="600" b="1" dirty="0"/>
          </a:p>
        </p:txBody>
      </p:sp>
      <p:sp>
        <p:nvSpPr>
          <p:cNvPr id="94" name="TextBox 93"/>
          <p:cNvSpPr txBox="1"/>
          <p:nvPr/>
        </p:nvSpPr>
        <p:spPr>
          <a:xfrm>
            <a:off x="3993952" y="5029200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5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0" y="8867001"/>
            <a:ext cx="1905000" cy="2769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600" dirty="0" smtClean="0">
                <a:solidFill>
                  <a:srgbClr val="000000"/>
                </a:solidFill>
              </a:rPr>
              <a:t>Ventral view of cecum.</a:t>
            </a:r>
          </a:p>
          <a:p>
            <a:pPr algn="ctr"/>
            <a:r>
              <a:rPr lang="en-CA" sz="600" dirty="0" smtClean="0">
                <a:solidFill>
                  <a:srgbClr val="000000"/>
                </a:solidFill>
              </a:rPr>
              <a:t>Cecum is positioned between ileum and large intestine</a:t>
            </a:r>
            <a:endParaRPr lang="en-CA" sz="600" dirty="0">
              <a:solidFill>
                <a:srgbClr val="000000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286696" y="3320534"/>
            <a:ext cx="3521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chemeClr val="bg1"/>
                </a:solidFill>
              </a:rPr>
              <a:t>27</a:t>
            </a:r>
            <a:endParaRPr lang="en-CA" sz="600" b="1" dirty="0">
              <a:solidFill>
                <a:schemeClr val="bg1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581400" y="8897779"/>
            <a:ext cx="83820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000" b="1" dirty="0" smtClean="0">
                <a:solidFill>
                  <a:schemeClr val="bg1"/>
                </a:solidFill>
              </a:rPr>
              <a:t>Male</a:t>
            </a:r>
            <a:endParaRPr lang="en-CA" sz="1000" b="1" dirty="0">
              <a:solidFill>
                <a:schemeClr val="bg1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676400" y="1567934"/>
            <a:ext cx="34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b="1" dirty="0" smtClean="0">
                <a:solidFill>
                  <a:srgbClr val="FFFFFF"/>
                </a:solidFill>
              </a:rPr>
              <a:t>5</a:t>
            </a:r>
            <a:endParaRPr lang="en-CA" sz="600" b="1" dirty="0">
              <a:solidFill>
                <a:srgbClr val="FFFFFF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594258" y="4234934"/>
            <a:ext cx="1932266" cy="184666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/>
              <a:t>Sabrina Cornish and Carol Wenzel.  2019</a:t>
            </a:r>
            <a:endParaRPr lang="en-US" sz="600" dirty="0"/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800" y="4232065"/>
            <a:ext cx="524377" cy="1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53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13237</TotalTime>
  <Words>556</Words>
  <Application>Microsoft Macintosh PowerPoint</Application>
  <PresentationFormat>On-screen Show (4:3)</PresentationFormat>
  <Paragraphs>421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BCIT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Sabrina Cornish Shartau</dc:creator>
  <cp:lastModifiedBy>e 17</cp:lastModifiedBy>
  <cp:revision>160</cp:revision>
  <cp:lastPrinted>2019-07-05T22:54:30Z</cp:lastPrinted>
  <dcterms:created xsi:type="dcterms:W3CDTF">2017-04-07T21:08:49Z</dcterms:created>
  <dcterms:modified xsi:type="dcterms:W3CDTF">2020-04-14T05:46:05Z</dcterms:modified>
</cp:coreProperties>
</file>