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0680" autoAdjust="0"/>
    <p:restoredTop sz="99085" autoAdjust="0"/>
  </p:normalViewPr>
  <p:slideViewPr>
    <p:cSldViewPr snapToGrid="0" snapToObjects="1">
      <p:cViewPr>
        <p:scale>
          <a:sx n="196" d="100"/>
          <a:sy n="196" d="100"/>
        </p:scale>
        <p:origin x="-136" y="2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7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6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2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5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8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2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3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5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63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9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0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B2920-73DB-8940-95B3-6D04E715DFF2}" type="datetimeFigureOut">
              <a:rPr lang="en-US" smtClean="0"/>
              <a:t>20-04-13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9C45D-15F4-7447-A1EE-419463BD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9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emf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9534" y="152400"/>
            <a:ext cx="2766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Times New Roman"/>
              </a:rPr>
              <a:t>Pigeon</a:t>
            </a:r>
          </a:p>
          <a:p>
            <a:pPr algn="ctr"/>
            <a:r>
              <a:rPr lang="en-CA" i="1" dirty="0" smtClean="0"/>
              <a:t>Columba </a:t>
            </a:r>
            <a:r>
              <a:rPr lang="en-CA" i="1" dirty="0" err="1" smtClean="0"/>
              <a:t>livia</a:t>
            </a:r>
            <a:endParaRPr lang="en-CA" i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5103955" y="965492"/>
            <a:ext cx="1664818" cy="474129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Cere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err="1" smtClean="0">
                <a:cs typeface="Cambria"/>
              </a:rPr>
              <a:t>Uropegeal</a:t>
            </a:r>
            <a:r>
              <a:rPr lang="en-US" sz="900" dirty="0" smtClean="0">
                <a:cs typeface="Cambria"/>
              </a:rPr>
              <a:t> gland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Primary feather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Secondary feathers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Cloaca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Tracheal tube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Syrinx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Bronchus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Lung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Esophagus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Crop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err="1" smtClean="0">
                <a:cs typeface="Cambria"/>
              </a:rPr>
              <a:t>Proventriculus</a:t>
            </a:r>
            <a:endParaRPr lang="en-US" sz="900" dirty="0" smtClean="0">
              <a:cs typeface="Cambria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err="1" smtClean="0">
                <a:cs typeface="Cambria"/>
              </a:rPr>
              <a:t>Ventriculus</a:t>
            </a:r>
            <a:r>
              <a:rPr lang="en-US" sz="900" dirty="0" smtClean="0">
                <a:cs typeface="Cambria"/>
              </a:rPr>
              <a:t> (gizzard)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Duodenum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Jejunum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Ileum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Large intestine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Colic cecum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Mesentery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Liver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Pancreas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Spleen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Heart </a:t>
            </a:r>
            <a:r>
              <a:rPr lang="mr-IN" sz="900" dirty="0" smtClean="0">
                <a:cs typeface="Cambria"/>
              </a:rPr>
              <a:t>–</a:t>
            </a:r>
            <a:r>
              <a:rPr lang="en-US" sz="900" dirty="0" smtClean="0">
                <a:cs typeface="Cambria"/>
              </a:rPr>
              <a:t> ventricle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Heart </a:t>
            </a:r>
            <a:r>
              <a:rPr lang="mr-IN" sz="900" dirty="0" smtClean="0">
                <a:cs typeface="Cambria"/>
              </a:rPr>
              <a:t>–</a:t>
            </a:r>
            <a:r>
              <a:rPr lang="en-US" sz="900" dirty="0" smtClean="0">
                <a:cs typeface="Cambria"/>
              </a:rPr>
              <a:t> atrium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Aortic arch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Testis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Keel </a:t>
            </a:r>
            <a:r>
              <a:rPr lang="en-US" sz="900" dirty="0" smtClean="0">
                <a:cs typeface="Cambria"/>
              </a:rPr>
              <a:t>of sternum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132" y="-18949"/>
            <a:ext cx="1675712" cy="1951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257" y="0"/>
            <a:ext cx="1497912" cy="19327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39985" y="-2945"/>
            <a:ext cx="1720603" cy="6437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813" y="711458"/>
            <a:ext cx="1708477" cy="12133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98" y="2045148"/>
            <a:ext cx="2395118" cy="409313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225" y="2036276"/>
            <a:ext cx="2473619" cy="40931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820" y="6229863"/>
            <a:ext cx="1647870" cy="29453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94308" y="6800948"/>
            <a:ext cx="2945914" cy="181489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819" y="6230822"/>
            <a:ext cx="1525474" cy="293281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20" y="2031093"/>
            <a:ext cx="902783" cy="107881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537" y="6235437"/>
            <a:ext cx="1602889" cy="2919271"/>
          </a:xfrm>
          <a:prstGeom prst="rect">
            <a:avLst/>
          </a:prstGeom>
        </p:spPr>
      </p:pic>
      <p:cxnSp>
        <p:nvCxnSpPr>
          <p:cNvPr id="58" name="Straight Connector 57"/>
          <p:cNvCxnSpPr/>
          <p:nvPr/>
        </p:nvCxnSpPr>
        <p:spPr>
          <a:xfrm>
            <a:off x="-31349" y="3025768"/>
            <a:ext cx="723383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42569" y="1997273"/>
            <a:ext cx="0" cy="110745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503071" y="3099539"/>
            <a:ext cx="95505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75156" y="1159336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1</a:t>
            </a:r>
            <a:endParaRPr lang="en-US" sz="800" b="1" dirty="0">
              <a:solidFill>
                <a:srgbClr val="FFFFFF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761683" y="1278379"/>
            <a:ext cx="357989" cy="0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851388" y="39665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227144" y="4433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3016231" y="410095"/>
            <a:ext cx="164839" cy="88044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2097296" y="163243"/>
            <a:ext cx="180204" cy="28322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423149" y="1051614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2</a:t>
            </a:r>
            <a:endParaRPr lang="en-US" sz="800" b="1" dirty="0">
              <a:solidFill>
                <a:srgbClr val="FFFFFF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2381720" y="1201884"/>
            <a:ext cx="118332" cy="205105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4506243" y="1158467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3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135111" y="997055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3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898448" y="934011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3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686243" y="711458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4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499918" y="756136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4</a:t>
            </a:r>
            <a:endParaRPr lang="en-US" sz="800" b="1" dirty="0">
              <a:solidFill>
                <a:srgbClr val="FFFFFF"/>
              </a:solidFill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 flipH="1">
            <a:off x="3088051" y="2184568"/>
            <a:ext cx="118332" cy="11906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287669" y="282260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10</a:t>
            </a:r>
            <a:endParaRPr lang="en-US" sz="600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1744203" y="264560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857010" y="331749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11</a:t>
            </a:r>
            <a:endParaRPr lang="en-US" sz="6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1492655" y="346995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11</a:t>
            </a:r>
            <a:endParaRPr lang="en-US" sz="60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732413" y="376231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10</a:t>
            </a:r>
            <a:endParaRPr lang="en-US" sz="600" b="1" dirty="0"/>
          </a:p>
        </p:txBody>
      </p:sp>
      <p:cxnSp>
        <p:nvCxnSpPr>
          <p:cNvPr id="102" name="Straight Arrow Connector 101"/>
          <p:cNvCxnSpPr/>
          <p:nvPr/>
        </p:nvCxnSpPr>
        <p:spPr>
          <a:xfrm flipH="1">
            <a:off x="1287669" y="4040289"/>
            <a:ext cx="204986" cy="20439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922502" y="3893140"/>
            <a:ext cx="212722" cy="13159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1426833" y="393142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6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017899" y="428119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170299" y="460984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20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86568" y="476224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20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16979" y="473328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20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531653" y="416462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9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flipH="1">
            <a:off x="1445999" y="4293250"/>
            <a:ext cx="165420" cy="21389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786673" y="4291560"/>
            <a:ext cx="27553" cy="11900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60219" y="414499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9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164171" y="494691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984709" y="513041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14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841458" y="509529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14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590986" y="544035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21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26" name="Straight Arrow Connector 125"/>
          <p:cNvCxnSpPr/>
          <p:nvPr/>
        </p:nvCxnSpPr>
        <p:spPr>
          <a:xfrm flipH="1" flipV="1">
            <a:off x="1218958" y="5460791"/>
            <a:ext cx="426118" cy="71894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710127" y="532447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15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30" name="Straight Arrow Connector 129"/>
          <p:cNvCxnSpPr/>
          <p:nvPr/>
        </p:nvCxnSpPr>
        <p:spPr>
          <a:xfrm flipH="1" flipV="1">
            <a:off x="2844499" y="2813075"/>
            <a:ext cx="118332" cy="101798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flipV="1">
            <a:off x="3016231" y="2762176"/>
            <a:ext cx="62846" cy="15269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3148460" y="204514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7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894031" y="286856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8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985105" y="238221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23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495279" y="2412751"/>
            <a:ext cx="5693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Dorsal view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418329" y="3378720"/>
            <a:ext cx="5693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Dorsal view</a:t>
            </a:r>
            <a:endParaRPr lang="en-US" sz="600" b="1" dirty="0"/>
          </a:p>
        </p:txBody>
      </p:sp>
      <p:sp>
        <p:nvSpPr>
          <p:cNvPr id="139" name="TextBox 138"/>
          <p:cNvSpPr txBox="1"/>
          <p:nvPr/>
        </p:nvSpPr>
        <p:spPr>
          <a:xfrm>
            <a:off x="3301764" y="329887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13</a:t>
            </a:r>
            <a:endParaRPr lang="en-US" sz="600" b="1" dirty="0"/>
          </a:p>
        </p:txBody>
      </p:sp>
      <p:sp>
        <p:nvSpPr>
          <p:cNvPr id="140" name="TextBox 139"/>
          <p:cNvSpPr txBox="1"/>
          <p:nvPr/>
        </p:nvSpPr>
        <p:spPr>
          <a:xfrm>
            <a:off x="3965309" y="359147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12</a:t>
            </a:r>
            <a:endParaRPr lang="en-US" sz="600" b="1" dirty="0"/>
          </a:p>
        </p:txBody>
      </p:sp>
      <p:sp>
        <p:nvSpPr>
          <p:cNvPr id="141" name="TextBox 140"/>
          <p:cNvSpPr txBox="1"/>
          <p:nvPr/>
        </p:nvSpPr>
        <p:spPr>
          <a:xfrm>
            <a:off x="4480244" y="371815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9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282579" y="298872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7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252246" y="349276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8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44" name="Straight Arrow Connector 143"/>
          <p:cNvCxnSpPr/>
          <p:nvPr/>
        </p:nvCxnSpPr>
        <p:spPr>
          <a:xfrm flipH="1">
            <a:off x="4223400" y="3116134"/>
            <a:ext cx="118332" cy="11906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 flipV="1">
            <a:off x="4119559" y="3482400"/>
            <a:ext cx="197545" cy="9870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H="1" flipV="1">
            <a:off x="4269443" y="3435744"/>
            <a:ext cx="49621" cy="13282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V="1">
            <a:off x="706493" y="4680859"/>
            <a:ext cx="154155" cy="123119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3978461" y="389679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22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64" name="Straight Arrow Connector 163"/>
          <p:cNvCxnSpPr/>
          <p:nvPr/>
        </p:nvCxnSpPr>
        <p:spPr>
          <a:xfrm flipH="1" flipV="1">
            <a:off x="3929021" y="3892451"/>
            <a:ext cx="121180" cy="89025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4475910" y="417097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26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67" name="Straight Arrow Connector 166"/>
          <p:cNvCxnSpPr/>
          <p:nvPr/>
        </p:nvCxnSpPr>
        <p:spPr>
          <a:xfrm flipH="1" flipV="1">
            <a:off x="4334616" y="4144997"/>
            <a:ext cx="213104" cy="105970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3335634" y="395216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14</a:t>
            </a:r>
            <a:endParaRPr lang="en-US" sz="600" b="1" dirty="0"/>
          </a:p>
        </p:txBody>
      </p:sp>
      <p:sp>
        <p:nvSpPr>
          <p:cNvPr id="170" name="TextBox 169"/>
          <p:cNvSpPr txBox="1"/>
          <p:nvPr/>
        </p:nvSpPr>
        <p:spPr>
          <a:xfrm>
            <a:off x="2986364" y="406020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21</a:t>
            </a:r>
            <a:endParaRPr lang="en-US" sz="600" b="1" dirty="0"/>
          </a:p>
        </p:txBody>
      </p:sp>
      <p:sp>
        <p:nvSpPr>
          <p:cNvPr id="171" name="TextBox 170"/>
          <p:cNvSpPr txBox="1"/>
          <p:nvPr/>
        </p:nvSpPr>
        <p:spPr>
          <a:xfrm>
            <a:off x="2965704" y="456935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15</a:t>
            </a:r>
            <a:endParaRPr lang="en-US" sz="600" b="1" dirty="0"/>
          </a:p>
        </p:txBody>
      </p:sp>
      <p:sp>
        <p:nvSpPr>
          <p:cNvPr id="172" name="TextBox 171"/>
          <p:cNvSpPr txBox="1"/>
          <p:nvPr/>
        </p:nvSpPr>
        <p:spPr>
          <a:xfrm>
            <a:off x="3356537" y="431477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15</a:t>
            </a:r>
            <a:endParaRPr lang="en-US" sz="600" b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3931332" y="449309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16</a:t>
            </a:r>
            <a:endParaRPr lang="en-US" sz="600" b="1" dirty="0"/>
          </a:p>
        </p:txBody>
      </p:sp>
      <p:sp>
        <p:nvSpPr>
          <p:cNvPr id="174" name="TextBox 173"/>
          <p:cNvSpPr txBox="1"/>
          <p:nvPr/>
        </p:nvSpPr>
        <p:spPr>
          <a:xfrm>
            <a:off x="4208957" y="536845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17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4232617" y="512737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18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76" name="Straight Arrow Connector 175"/>
          <p:cNvCxnSpPr/>
          <p:nvPr/>
        </p:nvCxnSpPr>
        <p:spPr>
          <a:xfrm flipH="1" flipV="1">
            <a:off x="4175593" y="5116028"/>
            <a:ext cx="131331" cy="9233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>
          <a:xfrm>
            <a:off x="3736013" y="508894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18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81" name="Straight Arrow Connector 180"/>
          <p:cNvCxnSpPr/>
          <p:nvPr/>
        </p:nvCxnSpPr>
        <p:spPr>
          <a:xfrm flipV="1">
            <a:off x="3917457" y="5074556"/>
            <a:ext cx="131331" cy="9233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H="1" flipV="1">
            <a:off x="4153659" y="5357600"/>
            <a:ext cx="131331" cy="9233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4287960" y="209090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2707853" y="403519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14</a:t>
            </a:r>
            <a:endParaRPr lang="en-US" sz="600" b="1" dirty="0"/>
          </a:p>
        </p:txBody>
      </p:sp>
      <p:sp>
        <p:nvSpPr>
          <p:cNvPr id="185" name="TextBox 184"/>
          <p:cNvSpPr txBox="1"/>
          <p:nvPr/>
        </p:nvSpPr>
        <p:spPr>
          <a:xfrm>
            <a:off x="636984" y="585566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5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86" name="Straight Arrow Connector 185"/>
          <p:cNvCxnSpPr/>
          <p:nvPr/>
        </p:nvCxnSpPr>
        <p:spPr>
          <a:xfrm flipV="1">
            <a:off x="781649" y="5821610"/>
            <a:ext cx="154155" cy="123119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516747" y="694112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10</a:t>
            </a:r>
            <a:endParaRPr lang="en-US" sz="600" b="1" dirty="0"/>
          </a:p>
        </p:txBody>
      </p:sp>
      <p:sp>
        <p:nvSpPr>
          <p:cNvPr id="188" name="TextBox 187"/>
          <p:cNvSpPr txBox="1"/>
          <p:nvPr/>
        </p:nvSpPr>
        <p:spPr>
          <a:xfrm>
            <a:off x="279846" y="7515659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11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1005624" y="7839116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11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115668" y="8453811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27</a:t>
            </a:r>
            <a:endParaRPr lang="en-US" sz="800" b="1" dirty="0"/>
          </a:p>
        </p:txBody>
      </p:sp>
      <p:cxnSp>
        <p:nvCxnSpPr>
          <p:cNvPr id="191" name="Straight Arrow Connector 190"/>
          <p:cNvCxnSpPr/>
          <p:nvPr/>
        </p:nvCxnSpPr>
        <p:spPr>
          <a:xfrm flipV="1">
            <a:off x="340187" y="8576853"/>
            <a:ext cx="22580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-1618" y="8928556"/>
            <a:ext cx="958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Feathers removed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744732" y="5847774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Male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1550331" y="6433224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23</a:t>
            </a:r>
          </a:p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Dorsal view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96" name="Straight Arrow Connector 195"/>
          <p:cNvCxnSpPr/>
          <p:nvPr/>
        </p:nvCxnSpPr>
        <p:spPr>
          <a:xfrm>
            <a:off x="1967867" y="6556344"/>
            <a:ext cx="298442" cy="65119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2275665" y="692475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21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2453341" y="718456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14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2694207" y="722955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2097446" y="754643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15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2723702" y="751565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15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1776512" y="792706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19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04" name="Straight Arrow Connector 203"/>
          <p:cNvCxnSpPr/>
          <p:nvPr/>
        </p:nvCxnSpPr>
        <p:spPr>
          <a:xfrm flipV="1">
            <a:off x="1967867" y="7777691"/>
            <a:ext cx="370493" cy="230282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flipV="1">
            <a:off x="1926800" y="7635882"/>
            <a:ext cx="131331" cy="31013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809416" y="8174235"/>
            <a:ext cx="3189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26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11" name="Straight Arrow Connector 210"/>
          <p:cNvCxnSpPr/>
          <p:nvPr/>
        </p:nvCxnSpPr>
        <p:spPr>
          <a:xfrm flipV="1">
            <a:off x="1996535" y="8111731"/>
            <a:ext cx="269774" cy="151798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V="1">
            <a:off x="2023526" y="8174235"/>
            <a:ext cx="454249" cy="102532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" name="TextBox 218"/>
          <p:cNvSpPr txBox="1"/>
          <p:nvPr/>
        </p:nvSpPr>
        <p:spPr>
          <a:xfrm>
            <a:off x="2844523" y="8184172"/>
            <a:ext cx="3189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16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1862327" y="8734572"/>
            <a:ext cx="3189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18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2608685" y="8948564"/>
            <a:ext cx="3189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17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22" name="Straight Arrow Connector 221"/>
          <p:cNvCxnSpPr/>
          <p:nvPr/>
        </p:nvCxnSpPr>
        <p:spPr>
          <a:xfrm flipV="1">
            <a:off x="2058131" y="8715618"/>
            <a:ext cx="254953" cy="102532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 flipH="1">
            <a:off x="2431505" y="8293643"/>
            <a:ext cx="472230" cy="43198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TextBox 231"/>
          <p:cNvSpPr txBox="1"/>
          <p:nvPr/>
        </p:nvSpPr>
        <p:spPr>
          <a:xfrm>
            <a:off x="2752607" y="8491421"/>
            <a:ext cx="3189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18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33" name="Straight Arrow Connector 232"/>
          <p:cNvCxnSpPr/>
          <p:nvPr/>
        </p:nvCxnSpPr>
        <p:spPr>
          <a:xfrm flipH="1">
            <a:off x="2489997" y="8600464"/>
            <a:ext cx="321102" cy="117426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/>
          <p:nvPr/>
        </p:nvCxnSpPr>
        <p:spPr>
          <a:xfrm flipH="1">
            <a:off x="2439861" y="9048829"/>
            <a:ext cx="219846" cy="0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2" name="TextBox 241"/>
          <p:cNvSpPr txBox="1"/>
          <p:nvPr/>
        </p:nvSpPr>
        <p:spPr>
          <a:xfrm>
            <a:off x="1571943" y="8932752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Male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3561005" y="6268857"/>
            <a:ext cx="1223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Heart and liver removed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4340857" y="6730460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7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245" name="Straight Arrow Connector 244"/>
          <p:cNvCxnSpPr/>
          <p:nvPr/>
        </p:nvCxnSpPr>
        <p:spPr>
          <a:xfrm flipH="1">
            <a:off x="4223400" y="6863247"/>
            <a:ext cx="184306" cy="102558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1" name="TextBox 250"/>
          <p:cNvSpPr txBox="1"/>
          <p:nvPr/>
        </p:nvSpPr>
        <p:spPr>
          <a:xfrm>
            <a:off x="4424901" y="7369231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9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3652889" y="7355664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9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4254559" y="769100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12</a:t>
            </a:r>
            <a:endParaRPr lang="en-US" sz="600" b="1" dirty="0"/>
          </a:p>
        </p:txBody>
      </p:sp>
      <p:sp>
        <p:nvSpPr>
          <p:cNvPr id="254" name="TextBox 253"/>
          <p:cNvSpPr txBox="1"/>
          <p:nvPr/>
        </p:nvSpPr>
        <p:spPr>
          <a:xfrm>
            <a:off x="3753270" y="6750361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8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255" name="Straight Arrow Connector 254"/>
          <p:cNvCxnSpPr/>
          <p:nvPr/>
        </p:nvCxnSpPr>
        <p:spPr>
          <a:xfrm>
            <a:off x="3905120" y="6925662"/>
            <a:ext cx="120377" cy="273894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TextBox 256"/>
          <p:cNvSpPr txBox="1"/>
          <p:nvPr/>
        </p:nvSpPr>
        <p:spPr>
          <a:xfrm>
            <a:off x="4548023" y="6882860"/>
            <a:ext cx="2236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8</a:t>
            </a:r>
            <a:endParaRPr lang="en-US" sz="800" b="1" dirty="0"/>
          </a:p>
        </p:txBody>
      </p:sp>
      <p:cxnSp>
        <p:nvCxnSpPr>
          <p:cNvPr id="258" name="Straight Arrow Connector 257"/>
          <p:cNvCxnSpPr/>
          <p:nvPr/>
        </p:nvCxnSpPr>
        <p:spPr>
          <a:xfrm flipH="1">
            <a:off x="4306924" y="7033552"/>
            <a:ext cx="288873" cy="15101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TextBox 261"/>
          <p:cNvSpPr txBox="1"/>
          <p:nvPr/>
        </p:nvSpPr>
        <p:spPr>
          <a:xfrm>
            <a:off x="4474952" y="8311701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13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4280570" y="856153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14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4047914" y="873534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14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4267162" y="884596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21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3735621" y="870844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15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5939208" y="8176295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23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5373011" y="7226069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24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6319209" y="7140220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24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5314770" y="6775138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6</a:t>
            </a:r>
            <a:endParaRPr lang="en-US" sz="800" b="1" dirty="0">
              <a:solidFill>
                <a:srgbClr val="FFFFFF"/>
              </a:solidFill>
            </a:endParaRPr>
          </a:p>
        </p:txBody>
      </p:sp>
      <p:cxnSp>
        <p:nvCxnSpPr>
          <p:cNvPr id="271" name="Straight Arrow Connector 270"/>
          <p:cNvCxnSpPr/>
          <p:nvPr/>
        </p:nvCxnSpPr>
        <p:spPr>
          <a:xfrm flipV="1">
            <a:off x="5493361" y="6758428"/>
            <a:ext cx="395711" cy="114175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TextBox 277"/>
          <p:cNvSpPr txBox="1"/>
          <p:nvPr/>
        </p:nvSpPr>
        <p:spPr>
          <a:xfrm>
            <a:off x="4055673" y="5921674"/>
            <a:ext cx="795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Liver removed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1547471" y="5861050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Liver intact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947949" y="-15791"/>
            <a:ext cx="39926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cranial</a:t>
            </a:r>
            <a:endParaRPr lang="en-US" sz="600" b="1" dirty="0"/>
          </a:p>
        </p:txBody>
      </p:sp>
      <p:sp>
        <p:nvSpPr>
          <p:cNvPr id="154" name="TextBox 153"/>
          <p:cNvSpPr txBox="1"/>
          <p:nvPr/>
        </p:nvSpPr>
        <p:spPr>
          <a:xfrm>
            <a:off x="1544569" y="-8819"/>
            <a:ext cx="39430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caudal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76589" y="2034887"/>
            <a:ext cx="5465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Cranial end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68502" y="5964780"/>
            <a:ext cx="54373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Caudal end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6130118" y="675928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25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58" name="Straight Arrow Connector 157"/>
          <p:cNvCxnSpPr/>
          <p:nvPr/>
        </p:nvCxnSpPr>
        <p:spPr>
          <a:xfrm flipH="1">
            <a:off x="4326752" y="2528144"/>
            <a:ext cx="236651" cy="48191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H="1" flipV="1">
            <a:off x="4517221" y="2275566"/>
            <a:ext cx="118409" cy="18293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89" y="2054697"/>
            <a:ext cx="683901" cy="952576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679370" y="2015802"/>
            <a:ext cx="0" cy="1032504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238199" y="241881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162" name="TextBox 161"/>
          <p:cNvSpPr txBox="1"/>
          <p:nvPr/>
        </p:nvSpPr>
        <p:spPr>
          <a:xfrm>
            <a:off x="5001599" y="5993017"/>
            <a:ext cx="1863550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2463" y="5991269"/>
            <a:ext cx="500898" cy="1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297" y="-19161"/>
            <a:ext cx="2504668" cy="38306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2291343" cy="37911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69627" y="5289841"/>
            <a:ext cx="3628930" cy="23587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" y="4654728"/>
            <a:ext cx="2483025" cy="36289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09" y="2415752"/>
            <a:ext cx="725734" cy="137859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23225" y="2390990"/>
            <a:ext cx="15776" cy="140833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471" y="2398749"/>
            <a:ext cx="736530" cy="1098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38458" y="33199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0340" y="546305"/>
            <a:ext cx="5693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Dorsal view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7231" y="107631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6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5330" y="139439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5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58250" y="16690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6990" y="6621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54302" y="141067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3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44250" y="163869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14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1060026" y="1799699"/>
            <a:ext cx="91892" cy="152184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1185998" y="1794339"/>
            <a:ext cx="84045" cy="86399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77000" y="140334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13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659321" y="1535858"/>
            <a:ext cx="208825" cy="102839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605574" y="209823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1566134" y="2216592"/>
            <a:ext cx="91892" cy="152184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1526694" y="2216592"/>
            <a:ext cx="131331" cy="320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 flipV="1">
            <a:off x="1503031" y="2038499"/>
            <a:ext cx="170770" cy="181300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36099" y="176721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7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59491" y="213259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8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818949" y="2246308"/>
            <a:ext cx="111534" cy="78839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1234770" y="267938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10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07" name="Straight Arrow Connector 106"/>
          <p:cNvCxnSpPr/>
          <p:nvPr/>
        </p:nvCxnSpPr>
        <p:spPr>
          <a:xfrm flipH="1" flipV="1">
            <a:off x="1146558" y="2673983"/>
            <a:ext cx="144828" cy="95414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724435" y="271450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10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891043" y="2681964"/>
            <a:ext cx="90797" cy="95414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1197858" y="287911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9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flipH="1" flipV="1">
            <a:off x="1120332" y="2968469"/>
            <a:ext cx="131331" cy="320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861842" y="330488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00249" y="3600910"/>
            <a:ext cx="1133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Most of liver removed</a:t>
            </a:r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73970" y="5982651"/>
            <a:ext cx="2804140" cy="1780115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878906" y="100553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4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>
            <a:off x="1060627" y="3446013"/>
            <a:ext cx="111534" cy="78839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129199" y="226839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4796" y="350449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23</a:t>
            </a:r>
            <a:endParaRPr lang="en-US" sz="600" b="1" dirty="0"/>
          </a:p>
        </p:txBody>
      </p:sp>
      <p:cxnSp>
        <p:nvCxnSpPr>
          <p:cNvPr id="129" name="Straight Arrow Connector 128"/>
          <p:cNvCxnSpPr/>
          <p:nvPr/>
        </p:nvCxnSpPr>
        <p:spPr>
          <a:xfrm>
            <a:off x="212254" y="3596831"/>
            <a:ext cx="223845" cy="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16423" y="277123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11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-24424" y="306385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10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36" name="Straight Arrow Connector 135"/>
          <p:cNvCxnSpPr/>
          <p:nvPr/>
        </p:nvCxnSpPr>
        <p:spPr>
          <a:xfrm flipV="1">
            <a:off x="158499" y="3055496"/>
            <a:ext cx="90797" cy="95414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482548" y="289106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10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38" name="Straight Arrow Connector 137"/>
          <p:cNvCxnSpPr/>
          <p:nvPr/>
        </p:nvCxnSpPr>
        <p:spPr>
          <a:xfrm flipH="1" flipV="1">
            <a:off x="414443" y="2996741"/>
            <a:ext cx="131331" cy="320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401353" y="257930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8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40" name="Straight Arrow Connector 139"/>
          <p:cNvCxnSpPr/>
          <p:nvPr/>
        </p:nvCxnSpPr>
        <p:spPr>
          <a:xfrm flipH="1" flipV="1">
            <a:off x="327331" y="2669911"/>
            <a:ext cx="131331" cy="320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-42810" y="262012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11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31446" y="305110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9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 flipH="1" flipV="1">
            <a:off x="355773" y="3152352"/>
            <a:ext cx="131331" cy="320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831524" y="171835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22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2394563" y="2610113"/>
            <a:ext cx="710966" cy="1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588461" y="3829652"/>
            <a:ext cx="876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/>
              <a:t>Mature male</a:t>
            </a:r>
            <a:endParaRPr lang="en-US" sz="1000" b="1" dirty="0"/>
          </a:p>
        </p:txBody>
      </p:sp>
      <p:sp>
        <p:nvSpPr>
          <p:cNvPr id="223" name="TextBox 222"/>
          <p:cNvSpPr txBox="1"/>
          <p:nvPr/>
        </p:nvSpPr>
        <p:spPr>
          <a:xfrm>
            <a:off x="3087075" y="3829652"/>
            <a:ext cx="12797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/>
              <a:t>Immature male</a:t>
            </a:r>
          </a:p>
          <a:p>
            <a:pPr algn="ctr"/>
            <a:r>
              <a:rPr lang="en-US" sz="1000" dirty="0" smtClean="0"/>
              <a:t>Testes are smaller </a:t>
            </a:r>
          </a:p>
          <a:p>
            <a:pPr algn="ctr"/>
            <a:r>
              <a:rPr lang="en-US" sz="1000" dirty="0" smtClean="0"/>
              <a:t>than in mature male.</a:t>
            </a:r>
            <a:endParaRPr lang="en-US" sz="1000" dirty="0"/>
          </a:p>
        </p:txBody>
      </p:sp>
      <p:sp>
        <p:nvSpPr>
          <p:cNvPr id="224" name="TextBox 223"/>
          <p:cNvSpPr txBox="1"/>
          <p:nvPr/>
        </p:nvSpPr>
        <p:spPr>
          <a:xfrm>
            <a:off x="361962" y="8335448"/>
            <a:ext cx="1648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/>
              <a:t>Mature female</a:t>
            </a:r>
          </a:p>
          <a:p>
            <a:pPr algn="ctr"/>
            <a:r>
              <a:rPr lang="en-US" sz="1000" dirty="0" smtClean="0"/>
              <a:t>Large follicles in ovaries.</a:t>
            </a:r>
          </a:p>
          <a:p>
            <a:pPr algn="ctr"/>
            <a:r>
              <a:rPr lang="en-US" sz="1000" dirty="0" smtClean="0"/>
              <a:t>Enlarged oviduct and uterus</a:t>
            </a:r>
          </a:p>
          <a:p>
            <a:pPr algn="ctr"/>
            <a:r>
              <a:rPr lang="en-US" sz="1000" dirty="0" smtClean="0"/>
              <a:t>contains developing eggs.</a:t>
            </a:r>
            <a:endParaRPr lang="en-US" sz="1000" dirty="0"/>
          </a:p>
        </p:txBody>
      </p:sp>
      <p:sp>
        <p:nvSpPr>
          <p:cNvPr id="225" name="TextBox 224"/>
          <p:cNvSpPr txBox="1"/>
          <p:nvPr/>
        </p:nvSpPr>
        <p:spPr>
          <a:xfrm>
            <a:off x="2847569" y="8354610"/>
            <a:ext cx="18849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/>
              <a:t>More mature female</a:t>
            </a:r>
          </a:p>
          <a:p>
            <a:pPr algn="ctr"/>
            <a:r>
              <a:rPr lang="en-US" sz="1000" dirty="0" smtClean="0"/>
              <a:t>Eggs are larger within </a:t>
            </a:r>
          </a:p>
          <a:p>
            <a:pPr algn="ctr"/>
            <a:r>
              <a:rPr lang="en-US" sz="1000" dirty="0" smtClean="0"/>
              <a:t>the enlarged oviduct and uterus.</a:t>
            </a:r>
            <a:endParaRPr lang="en-US" sz="1000" dirty="0"/>
          </a:p>
        </p:txBody>
      </p:sp>
      <p:sp>
        <p:nvSpPr>
          <p:cNvPr id="226" name="TextBox 225"/>
          <p:cNvSpPr txBox="1"/>
          <p:nvPr/>
        </p:nvSpPr>
        <p:spPr>
          <a:xfrm>
            <a:off x="5433889" y="8351578"/>
            <a:ext cx="11794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/>
              <a:t>Immature female</a:t>
            </a:r>
          </a:p>
          <a:p>
            <a:pPr algn="ctr"/>
            <a:r>
              <a:rPr lang="en-US" sz="1000" dirty="0" smtClean="0"/>
              <a:t>Oviduct and uterus </a:t>
            </a:r>
          </a:p>
          <a:p>
            <a:pPr algn="ctr"/>
            <a:r>
              <a:rPr lang="en-US" sz="1000" dirty="0" smtClean="0"/>
              <a:t>are not enlarged.</a:t>
            </a:r>
            <a:endParaRPr lang="en-US" sz="1000" dirty="0"/>
          </a:p>
        </p:txBody>
      </p:sp>
      <p:sp>
        <p:nvSpPr>
          <p:cNvPr id="227" name="TextBox 226"/>
          <p:cNvSpPr txBox="1"/>
          <p:nvPr/>
        </p:nvSpPr>
        <p:spPr>
          <a:xfrm>
            <a:off x="1292171" y="5168763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000000"/>
                </a:solidFill>
              </a:rPr>
              <a:t>2</a:t>
            </a:r>
          </a:p>
          <a:p>
            <a:pPr algn="ctr"/>
            <a:r>
              <a:rPr lang="en-US" sz="600" b="1" dirty="0" smtClean="0">
                <a:solidFill>
                  <a:srgbClr val="000000"/>
                </a:solidFill>
              </a:rPr>
              <a:t>Caudal view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571601" y="5647159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469371" y="5924778"/>
            <a:ext cx="5693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Dorsal view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1449423" y="570722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1139831" y="682403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/>
              <a:t>7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878906" y="706876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/>
              <a:t>7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1254630" y="693700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1111602" y="762624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235" name="Straight Arrow Connector 234"/>
          <p:cNvCxnSpPr/>
          <p:nvPr/>
        </p:nvCxnSpPr>
        <p:spPr>
          <a:xfrm>
            <a:off x="1393630" y="7060540"/>
            <a:ext cx="91788" cy="70605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 flipV="1">
            <a:off x="1267346" y="7538779"/>
            <a:ext cx="227225" cy="15942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" name="TextBox 243"/>
          <p:cNvSpPr txBox="1"/>
          <p:nvPr/>
        </p:nvSpPr>
        <p:spPr>
          <a:xfrm>
            <a:off x="1743010" y="608059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FFFF"/>
                </a:solidFill>
              </a:rPr>
              <a:t>17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1945424" y="587830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FFFF"/>
                </a:solidFill>
              </a:rPr>
              <a:t>3</a:t>
            </a:r>
          </a:p>
        </p:txBody>
      </p:sp>
      <p:cxnSp>
        <p:nvCxnSpPr>
          <p:cNvPr id="246" name="Straight Arrow Connector 245"/>
          <p:cNvCxnSpPr/>
          <p:nvPr/>
        </p:nvCxnSpPr>
        <p:spPr>
          <a:xfrm flipH="1">
            <a:off x="1789677" y="6227264"/>
            <a:ext cx="61130" cy="18397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1" name="TextBox 250"/>
          <p:cNvSpPr txBox="1"/>
          <p:nvPr/>
        </p:nvSpPr>
        <p:spPr>
          <a:xfrm>
            <a:off x="1353112" y="646557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FFFF"/>
                </a:solidFill>
              </a:rPr>
              <a:t>17</a:t>
            </a:r>
          </a:p>
        </p:txBody>
      </p:sp>
      <p:cxnSp>
        <p:nvCxnSpPr>
          <p:cNvPr id="252" name="Straight Arrow Connector 251"/>
          <p:cNvCxnSpPr/>
          <p:nvPr/>
        </p:nvCxnSpPr>
        <p:spPr>
          <a:xfrm>
            <a:off x="1531920" y="6566626"/>
            <a:ext cx="125659" cy="0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TextBox 253"/>
          <p:cNvSpPr txBox="1"/>
          <p:nvPr/>
        </p:nvSpPr>
        <p:spPr>
          <a:xfrm>
            <a:off x="2149681" y="6704792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11</a:t>
            </a:r>
          </a:p>
        </p:txBody>
      </p:sp>
      <p:cxnSp>
        <p:nvCxnSpPr>
          <p:cNvPr id="255" name="Straight Arrow Connector 254"/>
          <p:cNvCxnSpPr/>
          <p:nvPr/>
        </p:nvCxnSpPr>
        <p:spPr>
          <a:xfrm flipH="1" flipV="1">
            <a:off x="2023109" y="6564356"/>
            <a:ext cx="223360" cy="194772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/>
          <p:cNvCxnSpPr/>
          <p:nvPr/>
        </p:nvCxnSpPr>
        <p:spPr>
          <a:xfrm flipH="1">
            <a:off x="2040509" y="6826098"/>
            <a:ext cx="189507" cy="0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/>
          <p:nvPr/>
        </p:nvCxnSpPr>
        <p:spPr>
          <a:xfrm flipH="1">
            <a:off x="2148512" y="6893068"/>
            <a:ext cx="118332" cy="201432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1073615" y="743965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10</a:t>
            </a:r>
          </a:p>
        </p:txBody>
      </p:sp>
      <p:cxnSp>
        <p:nvCxnSpPr>
          <p:cNvPr id="265" name="Straight Arrow Connector 264"/>
          <p:cNvCxnSpPr/>
          <p:nvPr/>
        </p:nvCxnSpPr>
        <p:spPr>
          <a:xfrm flipV="1">
            <a:off x="1261565" y="7416397"/>
            <a:ext cx="300926" cy="13596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/>
          <p:cNvCxnSpPr/>
          <p:nvPr/>
        </p:nvCxnSpPr>
        <p:spPr>
          <a:xfrm flipV="1">
            <a:off x="1251663" y="7361374"/>
            <a:ext cx="151371" cy="13596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9" name="TextBox 278"/>
          <p:cNvSpPr txBox="1"/>
          <p:nvPr/>
        </p:nvSpPr>
        <p:spPr>
          <a:xfrm>
            <a:off x="1557239" y="710199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1865855" y="715251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/>
              <a:t>19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1588145" y="753198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/>
              <a:t>20</a:t>
            </a:r>
          </a:p>
        </p:txBody>
      </p:sp>
      <p:cxnSp>
        <p:nvCxnSpPr>
          <p:cNvPr id="282" name="Straight Arrow Connector 281"/>
          <p:cNvCxnSpPr/>
          <p:nvPr/>
        </p:nvCxnSpPr>
        <p:spPr>
          <a:xfrm>
            <a:off x="1511611" y="6582322"/>
            <a:ext cx="126255" cy="173788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" name="TextBox 285"/>
          <p:cNvSpPr txBox="1"/>
          <p:nvPr/>
        </p:nvSpPr>
        <p:spPr>
          <a:xfrm>
            <a:off x="2695143" y="5554826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8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2905445" y="7056277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9</a:t>
            </a:r>
            <a:endParaRPr lang="en-US" sz="800" b="1" dirty="0" smtClean="0"/>
          </a:p>
        </p:txBody>
      </p:sp>
      <p:sp>
        <p:nvSpPr>
          <p:cNvPr id="288" name="TextBox 287"/>
          <p:cNvSpPr txBox="1"/>
          <p:nvPr/>
        </p:nvSpPr>
        <p:spPr>
          <a:xfrm>
            <a:off x="3303528" y="651095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10</a:t>
            </a:r>
          </a:p>
        </p:txBody>
      </p:sp>
      <p:cxnSp>
        <p:nvCxnSpPr>
          <p:cNvPr id="289" name="Straight Arrow Connector 288"/>
          <p:cNvCxnSpPr/>
          <p:nvPr/>
        </p:nvCxnSpPr>
        <p:spPr>
          <a:xfrm flipH="1">
            <a:off x="3257572" y="6616872"/>
            <a:ext cx="127460" cy="47544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" name="TextBox 296"/>
          <p:cNvSpPr txBox="1"/>
          <p:nvPr/>
        </p:nvSpPr>
        <p:spPr>
          <a:xfrm>
            <a:off x="3961709" y="742927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/>
                </a:solidFill>
              </a:rPr>
              <a:t>2</a:t>
            </a:r>
            <a:r>
              <a:rPr lang="en-US" sz="600" b="1" dirty="0" smtClean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4532153" y="703865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2</a:t>
            </a:r>
            <a:r>
              <a:rPr lang="en-US" sz="600" b="1" dirty="0">
                <a:solidFill>
                  <a:schemeClr val="bg1"/>
                </a:solidFill>
              </a:rPr>
              <a:t>1</a:t>
            </a:r>
            <a:endParaRPr lang="en-US" sz="600" b="1" dirty="0" smtClean="0">
              <a:solidFill>
                <a:schemeClr val="bg1"/>
              </a:solidFill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4201703" y="661687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2</a:t>
            </a:r>
            <a:r>
              <a:rPr lang="en-US" sz="600" b="1" dirty="0">
                <a:solidFill>
                  <a:schemeClr val="bg1"/>
                </a:solidFill>
              </a:rPr>
              <a:t>1</a:t>
            </a:r>
            <a:endParaRPr lang="en-US" sz="600" b="1" dirty="0" smtClean="0">
              <a:solidFill>
                <a:schemeClr val="bg1"/>
              </a:solidFill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4419194" y="631890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/>
                </a:solidFill>
              </a:rPr>
              <a:t>1</a:t>
            </a:r>
            <a:r>
              <a:rPr lang="en-US" sz="600" b="1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4183619" y="581993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/>
                </a:solidFill>
              </a:rPr>
              <a:t>1</a:t>
            </a:r>
            <a:r>
              <a:rPr lang="en-US" sz="600" b="1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3644711" y="548846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000000"/>
                </a:solidFill>
              </a:rPr>
              <a:t>17</a:t>
            </a:r>
          </a:p>
        </p:txBody>
      </p:sp>
      <p:sp>
        <p:nvSpPr>
          <p:cNvPr id="303" name="TextBox 302"/>
          <p:cNvSpPr txBox="1"/>
          <p:nvPr/>
        </p:nvSpPr>
        <p:spPr>
          <a:xfrm>
            <a:off x="3838631" y="584031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000000"/>
                </a:solidFill>
              </a:rPr>
              <a:t>18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3565608" y="598147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000000"/>
                </a:solidFill>
              </a:rPr>
              <a:t>18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3969962" y="637969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000000"/>
                </a:solidFill>
              </a:rPr>
              <a:t>19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3637802" y="666679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000000"/>
                </a:solidFill>
              </a:rPr>
              <a:t>19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4208489" y="520272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5668485" y="645130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5424445" y="740500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5846277" y="684839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10</a:t>
            </a:r>
          </a:p>
        </p:txBody>
      </p:sp>
      <p:cxnSp>
        <p:nvCxnSpPr>
          <p:cNvPr id="312" name="Straight Arrow Connector 311"/>
          <p:cNvCxnSpPr/>
          <p:nvPr/>
        </p:nvCxnSpPr>
        <p:spPr>
          <a:xfrm flipH="1">
            <a:off x="5824229" y="6985513"/>
            <a:ext cx="126211" cy="11266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TextBox 315"/>
          <p:cNvSpPr txBox="1"/>
          <p:nvPr/>
        </p:nvSpPr>
        <p:spPr>
          <a:xfrm>
            <a:off x="6234171" y="769240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20</a:t>
            </a:r>
          </a:p>
        </p:txBody>
      </p:sp>
      <p:cxnSp>
        <p:nvCxnSpPr>
          <p:cNvPr id="317" name="Straight Arrow Connector 316"/>
          <p:cNvCxnSpPr/>
          <p:nvPr/>
        </p:nvCxnSpPr>
        <p:spPr>
          <a:xfrm flipH="1" flipV="1">
            <a:off x="6149691" y="7716653"/>
            <a:ext cx="152400" cy="61292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0" name="TextBox 319"/>
          <p:cNvSpPr txBox="1"/>
          <p:nvPr/>
        </p:nvSpPr>
        <p:spPr>
          <a:xfrm>
            <a:off x="6475170" y="676096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19</a:t>
            </a:r>
          </a:p>
        </p:txBody>
      </p:sp>
      <p:cxnSp>
        <p:nvCxnSpPr>
          <p:cNvPr id="321" name="Straight Arrow Connector 320"/>
          <p:cNvCxnSpPr/>
          <p:nvPr/>
        </p:nvCxnSpPr>
        <p:spPr>
          <a:xfrm flipH="1">
            <a:off x="6456081" y="6915595"/>
            <a:ext cx="104549" cy="17579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Arrow Connector 322"/>
          <p:cNvCxnSpPr/>
          <p:nvPr/>
        </p:nvCxnSpPr>
        <p:spPr>
          <a:xfrm flipH="1" flipV="1">
            <a:off x="6394953" y="6743165"/>
            <a:ext cx="150420" cy="65341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6" name="TextBox 325"/>
          <p:cNvSpPr txBox="1"/>
          <p:nvPr/>
        </p:nvSpPr>
        <p:spPr>
          <a:xfrm>
            <a:off x="6031760" y="584366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327" name="TextBox 326"/>
          <p:cNvSpPr txBox="1"/>
          <p:nvPr/>
        </p:nvSpPr>
        <p:spPr>
          <a:xfrm>
            <a:off x="5322057" y="635897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328" name="TextBox 327"/>
          <p:cNvSpPr txBox="1"/>
          <p:nvPr/>
        </p:nvSpPr>
        <p:spPr>
          <a:xfrm>
            <a:off x="5122397" y="601711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" name="Rectangle 4"/>
          <p:cNvSpPr/>
          <p:nvPr/>
        </p:nvSpPr>
        <p:spPr>
          <a:xfrm>
            <a:off x="5162004" y="714823"/>
            <a:ext cx="1687553" cy="44089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sz="900" dirty="0" smtClean="0">
              <a:cs typeface="Cambria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CA" sz="900" dirty="0" smtClean="0">
                <a:cs typeface="Cambria"/>
              </a:rPr>
              <a:t>Crop</a:t>
            </a:r>
            <a:endParaRPr lang="en-US" sz="900" dirty="0" smtClean="0">
              <a:cs typeface="Cambria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Heart </a:t>
            </a:r>
            <a:r>
              <a:rPr lang="mr-IN" sz="900" dirty="0" smtClean="0">
                <a:cs typeface="Cambria"/>
              </a:rPr>
              <a:t>–</a:t>
            </a:r>
            <a:r>
              <a:rPr lang="en-US" sz="900" dirty="0" smtClean="0">
                <a:cs typeface="Cambria"/>
              </a:rPr>
              <a:t> ventricle 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Lung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Liver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err="1" smtClean="0">
                <a:cs typeface="Cambria"/>
              </a:rPr>
              <a:t>Proventriculus</a:t>
            </a:r>
            <a:endParaRPr lang="en-US" sz="900" dirty="0" smtClean="0">
              <a:cs typeface="Cambria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err="1" smtClean="0">
                <a:cs typeface="Cambria"/>
              </a:rPr>
              <a:t>Ventriculus</a:t>
            </a:r>
            <a:r>
              <a:rPr lang="en-US" sz="900" dirty="0" smtClean="0">
                <a:cs typeface="Cambria"/>
              </a:rPr>
              <a:t> (gizzard)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Jejunum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Ileum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Large intestine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Colic cecum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Kidney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Ureter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Spleen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Testis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Epididymis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Vas deferens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Ovary (with eggs)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err="1" smtClean="0">
                <a:cs typeface="Cambria"/>
              </a:rPr>
              <a:t>Ostium</a:t>
            </a:r>
            <a:endParaRPr lang="en-US" sz="900" dirty="0" smtClean="0">
              <a:cs typeface="Cambria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Oviduct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Uterus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Developing eggs in oviduct or uterus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Peritoneum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900" dirty="0" smtClean="0">
                <a:cs typeface="Cambria"/>
              </a:rPr>
              <a:t>Cloaca</a:t>
            </a:r>
            <a:endParaRPr lang="en-US" sz="900" dirty="0" smtClean="0">
              <a:cs typeface="Cambria"/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4449534" y="152400"/>
            <a:ext cx="2766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Times New Roman"/>
              </a:rPr>
              <a:t>Pigeon</a:t>
            </a:r>
          </a:p>
          <a:p>
            <a:pPr algn="ctr"/>
            <a:r>
              <a:rPr lang="en-CA" i="1" dirty="0" smtClean="0"/>
              <a:t>Columba </a:t>
            </a:r>
            <a:r>
              <a:rPr lang="en-CA" i="1" dirty="0" err="1" smtClean="0"/>
              <a:t>livia</a:t>
            </a:r>
            <a:endParaRPr lang="en-CA" i="1" dirty="0" smtClean="0"/>
          </a:p>
        </p:txBody>
      </p:sp>
      <p:sp>
        <p:nvSpPr>
          <p:cNvPr id="167" name="TextBox 166"/>
          <p:cNvSpPr txBox="1"/>
          <p:nvPr/>
        </p:nvSpPr>
        <p:spPr>
          <a:xfrm>
            <a:off x="6590" y="8055943"/>
            <a:ext cx="795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Liver removed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393630" y="2743259"/>
            <a:ext cx="866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Peritoneum removed </a:t>
            </a:r>
          </a:p>
          <a:p>
            <a:pPr algn="ctr"/>
            <a:r>
              <a:rPr lang="en-US" sz="600" b="1" dirty="0" smtClean="0">
                <a:solidFill>
                  <a:schemeClr val="bg1"/>
                </a:solidFill>
              </a:rPr>
              <a:t>from L side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634369" y="7298"/>
            <a:ext cx="2487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R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2040509" y="17934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1481209" y="253115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12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76" name="Straight Arrow Connector 175"/>
          <p:cNvCxnSpPr/>
          <p:nvPr/>
        </p:nvCxnSpPr>
        <p:spPr>
          <a:xfrm flipH="1" flipV="1">
            <a:off x="1454302" y="2592908"/>
            <a:ext cx="108415" cy="3015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09" y="5838"/>
            <a:ext cx="677855" cy="1350650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745210" y="1300551"/>
            <a:ext cx="38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FFFF"/>
                </a:solidFill>
              </a:rPr>
              <a:t>Dorsal </a:t>
            </a:r>
          </a:p>
          <a:p>
            <a:pPr algn="ctr"/>
            <a:r>
              <a:rPr lang="en-US" sz="600" b="1" dirty="0" smtClean="0">
                <a:solidFill>
                  <a:srgbClr val="FFFFFF"/>
                </a:solidFill>
              </a:rPr>
              <a:t>view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78" name="Straight Connector 177"/>
          <p:cNvCxnSpPr/>
          <p:nvPr/>
        </p:nvCxnSpPr>
        <p:spPr>
          <a:xfrm>
            <a:off x="667458" y="-19526"/>
            <a:ext cx="15776" cy="140833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-20913" y="1373089"/>
            <a:ext cx="716925" cy="3748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-11661" y="111896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FFFF"/>
                </a:solidFill>
              </a:rPr>
              <a:t>16: Broken at</a:t>
            </a:r>
          </a:p>
          <a:p>
            <a:pPr algn="ctr"/>
            <a:r>
              <a:rPr lang="en-US" sz="600" b="1" dirty="0">
                <a:solidFill>
                  <a:srgbClr val="FFFFFF"/>
                </a:solidFill>
              </a:rPr>
              <a:t>c</a:t>
            </a:r>
            <a:r>
              <a:rPr lang="en-US" sz="600" b="1" dirty="0" smtClean="0">
                <a:solidFill>
                  <a:srgbClr val="FFFFFF"/>
                </a:solidFill>
              </a:rPr>
              <a:t>audal end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71968" y="8604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14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87" name="Straight Arrow Connector 186"/>
          <p:cNvCxnSpPr/>
          <p:nvPr/>
        </p:nvCxnSpPr>
        <p:spPr>
          <a:xfrm>
            <a:off x="231527" y="233378"/>
            <a:ext cx="84045" cy="86399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flipH="1">
            <a:off x="177939" y="230282"/>
            <a:ext cx="40433" cy="10833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37756" y="42522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8</a:t>
            </a:r>
            <a:endParaRPr lang="en-US" sz="600" b="1" dirty="0"/>
          </a:p>
        </p:txBody>
      </p:sp>
      <p:sp>
        <p:nvSpPr>
          <p:cNvPr id="192" name="TextBox 191"/>
          <p:cNvSpPr txBox="1"/>
          <p:nvPr/>
        </p:nvSpPr>
        <p:spPr>
          <a:xfrm>
            <a:off x="365323" y="99013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10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94" name="Straight Arrow Connector 193"/>
          <p:cNvCxnSpPr/>
          <p:nvPr/>
        </p:nvCxnSpPr>
        <p:spPr>
          <a:xfrm flipH="1" flipV="1">
            <a:off x="310919" y="1042446"/>
            <a:ext cx="124892" cy="3232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457648" y="25140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15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208" name="Straight Arrow Connector 207"/>
          <p:cNvCxnSpPr/>
          <p:nvPr/>
        </p:nvCxnSpPr>
        <p:spPr>
          <a:xfrm flipH="1">
            <a:off x="415777" y="386350"/>
            <a:ext cx="113063" cy="61999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420837" y="81639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16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211" name="Straight Arrow Connector 210"/>
          <p:cNvCxnSpPr/>
          <p:nvPr/>
        </p:nvCxnSpPr>
        <p:spPr>
          <a:xfrm flipH="1" flipV="1">
            <a:off x="545774" y="700267"/>
            <a:ext cx="6394" cy="14852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025" y="2626005"/>
            <a:ext cx="651874" cy="1179196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3087075" y="2592908"/>
            <a:ext cx="21775" cy="1252836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3529278" y="3627124"/>
            <a:ext cx="1133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Most of liver removed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2767429" y="280684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2760571" y="306401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2774668" y="339663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2701897" y="258205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14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37" name="Straight Arrow Connector 236"/>
          <p:cNvCxnSpPr/>
          <p:nvPr/>
        </p:nvCxnSpPr>
        <p:spPr>
          <a:xfrm flipH="1">
            <a:off x="2768953" y="2720617"/>
            <a:ext cx="72657" cy="97335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/>
          <p:nvPr/>
        </p:nvCxnSpPr>
        <p:spPr>
          <a:xfrm flipH="1">
            <a:off x="2573433" y="2691149"/>
            <a:ext cx="212284" cy="10299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TextBox 239"/>
          <p:cNvSpPr txBox="1"/>
          <p:nvPr/>
        </p:nvSpPr>
        <p:spPr>
          <a:xfrm>
            <a:off x="4109031" y="211857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4102173" y="245119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4116270" y="278380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3375140" y="224879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3393428" y="252273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3319514" y="289306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2974198" y="167488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13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2621968" y="101410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6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2642187" y="1238337"/>
            <a:ext cx="5693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000000"/>
                </a:solidFill>
              </a:rPr>
              <a:t>Dorsal view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3358512" y="142455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5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3637802" y="185955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14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60" name="Straight Arrow Connector 259"/>
          <p:cNvCxnSpPr/>
          <p:nvPr/>
        </p:nvCxnSpPr>
        <p:spPr>
          <a:xfrm flipH="1">
            <a:off x="3671573" y="2023261"/>
            <a:ext cx="68223" cy="17237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/>
          <p:nvPr/>
        </p:nvCxnSpPr>
        <p:spPr>
          <a:xfrm>
            <a:off x="3798771" y="2006233"/>
            <a:ext cx="113732" cy="92004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TextBox 265"/>
          <p:cNvSpPr txBox="1"/>
          <p:nvPr/>
        </p:nvSpPr>
        <p:spPr>
          <a:xfrm>
            <a:off x="3652195" y="46557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2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3514077" y="679885"/>
            <a:ext cx="58221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Caudal view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3408911" y="330347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10</a:t>
            </a:r>
            <a:endParaRPr lang="en-US" sz="600" b="1" dirty="0">
              <a:solidFill>
                <a:srgbClr val="000000"/>
              </a:solidFill>
            </a:endParaRPr>
          </a:p>
        </p:txBody>
      </p:sp>
      <p:cxnSp>
        <p:nvCxnSpPr>
          <p:cNvPr id="269" name="Straight Arrow Connector 268"/>
          <p:cNvCxnSpPr/>
          <p:nvPr/>
        </p:nvCxnSpPr>
        <p:spPr>
          <a:xfrm flipH="1">
            <a:off x="3446630" y="3450421"/>
            <a:ext cx="81040" cy="11830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0" name="TextBox 269"/>
          <p:cNvSpPr txBox="1"/>
          <p:nvPr/>
        </p:nvSpPr>
        <p:spPr>
          <a:xfrm>
            <a:off x="3101973" y="306236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8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2785717" y="198970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8</a:t>
            </a:r>
            <a:endParaRPr lang="en-US" sz="600" b="1" dirty="0">
              <a:solidFill>
                <a:srgbClr val="000000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491" y="9814"/>
            <a:ext cx="674359" cy="875327"/>
          </a:xfrm>
          <a:prstGeom prst="rect">
            <a:avLst/>
          </a:prstGeom>
        </p:spPr>
      </p:pic>
      <p:cxnSp>
        <p:nvCxnSpPr>
          <p:cNvPr id="272" name="Straight Connector 271"/>
          <p:cNvCxnSpPr/>
          <p:nvPr/>
        </p:nvCxnSpPr>
        <p:spPr>
          <a:xfrm>
            <a:off x="3108850" y="-14499"/>
            <a:ext cx="0" cy="89964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2415413" y="884098"/>
            <a:ext cx="710966" cy="1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2746719" y="-7439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14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76" name="Straight Arrow Connector 275"/>
          <p:cNvCxnSpPr/>
          <p:nvPr/>
        </p:nvCxnSpPr>
        <p:spPr>
          <a:xfrm flipH="1">
            <a:off x="2618255" y="34698"/>
            <a:ext cx="212284" cy="10299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>
          <a:xfrm flipH="1">
            <a:off x="2869026" y="75090"/>
            <a:ext cx="1" cy="97335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TextBox 277"/>
          <p:cNvSpPr txBox="1"/>
          <p:nvPr/>
        </p:nvSpPr>
        <p:spPr>
          <a:xfrm>
            <a:off x="2535466" y="28139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16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83" name="Straight Arrow Connector 282"/>
          <p:cNvCxnSpPr/>
          <p:nvPr/>
        </p:nvCxnSpPr>
        <p:spPr>
          <a:xfrm flipH="1">
            <a:off x="2550959" y="379184"/>
            <a:ext cx="62057" cy="4661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Arrow Connector 283"/>
          <p:cNvCxnSpPr/>
          <p:nvPr/>
        </p:nvCxnSpPr>
        <p:spPr>
          <a:xfrm>
            <a:off x="2715770" y="386789"/>
            <a:ext cx="62057" cy="4661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TextBox 284"/>
          <p:cNvSpPr txBox="1"/>
          <p:nvPr/>
        </p:nvSpPr>
        <p:spPr>
          <a:xfrm>
            <a:off x="2847569" y="20212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11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2846900" y="52827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11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2825546" y="72618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11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2494244" y="58201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12</a:t>
            </a:r>
            <a:endParaRPr lang="en-US" sz="600" b="1" dirty="0">
              <a:solidFill>
                <a:srgbClr val="000000"/>
              </a:solidFill>
            </a:endParaRPr>
          </a:p>
        </p:txBody>
      </p:sp>
      <p:cxnSp>
        <p:nvCxnSpPr>
          <p:cNvPr id="293" name="Straight Arrow Connector 292"/>
          <p:cNvCxnSpPr/>
          <p:nvPr/>
        </p:nvCxnSpPr>
        <p:spPr>
          <a:xfrm>
            <a:off x="2682005" y="683984"/>
            <a:ext cx="116123" cy="30839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4" name="TextBox 293"/>
          <p:cNvSpPr txBox="1"/>
          <p:nvPr/>
        </p:nvSpPr>
        <p:spPr>
          <a:xfrm>
            <a:off x="4420321" y="145403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3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4950454" y="5270650"/>
            <a:ext cx="1932266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6996" y="5267781"/>
            <a:ext cx="524377" cy="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21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329" y="0"/>
            <a:ext cx="2655634" cy="4568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9534" y="152400"/>
            <a:ext cx="2766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Times New Roman"/>
              </a:rPr>
              <a:t>Pigeon</a:t>
            </a:r>
          </a:p>
          <a:p>
            <a:pPr algn="ctr"/>
            <a:r>
              <a:rPr lang="en-CA" i="1" dirty="0" smtClean="0"/>
              <a:t>Columba </a:t>
            </a:r>
            <a:r>
              <a:rPr lang="en-CA" i="1" dirty="0" err="1" smtClean="0"/>
              <a:t>livia</a:t>
            </a:r>
            <a:endParaRPr lang="en-CA" i="1" dirty="0" smtClean="0"/>
          </a:p>
          <a:p>
            <a:pPr algn="ctr"/>
            <a:endParaRPr lang="en-CA" i="1" dirty="0"/>
          </a:p>
          <a:p>
            <a:pPr algn="ctr"/>
            <a:r>
              <a:rPr lang="en-CA" dirty="0" smtClean="0"/>
              <a:t>Isolated</a:t>
            </a:r>
          </a:p>
          <a:p>
            <a:pPr algn="ctr"/>
            <a:r>
              <a:rPr lang="en-CA" dirty="0" smtClean="0"/>
              <a:t>digestive 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5103955" y="1850012"/>
            <a:ext cx="1664818" cy="267252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Beak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Esophagus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Crop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err="1" smtClean="0">
                <a:cs typeface="Cambria"/>
              </a:rPr>
              <a:t>Proventriculus</a:t>
            </a:r>
            <a:endParaRPr lang="en-US" sz="1000" dirty="0" smtClean="0">
              <a:cs typeface="Cambria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err="1" smtClean="0">
                <a:cs typeface="Cambria"/>
              </a:rPr>
              <a:t>Ventriculus</a:t>
            </a:r>
            <a:r>
              <a:rPr lang="en-US" sz="1000" dirty="0" smtClean="0">
                <a:cs typeface="Cambria"/>
              </a:rPr>
              <a:t> (gizzard)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Duodenum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Jejunum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Ileum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Large intestine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Colic cecum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Mesentery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Liver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Pancreas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Spleen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647" y="3425500"/>
            <a:ext cx="965571" cy="11431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0511" cy="45753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82" y="4928900"/>
            <a:ext cx="2120624" cy="42273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957" y="4928900"/>
            <a:ext cx="2278943" cy="42328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321" y="4928899"/>
            <a:ext cx="2217981" cy="424174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3239777" y="3416619"/>
            <a:ext cx="0" cy="1152074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05803" y="3416619"/>
            <a:ext cx="1051048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64705" y="9524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5560" y="112076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</a:t>
            </a:r>
            <a:endParaRPr lang="en-US" sz="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23728" y="1897581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3</a:t>
            </a:r>
            <a:endParaRPr lang="en-US" sz="800" b="1" dirty="0"/>
          </a:p>
        </p:txBody>
      </p:sp>
      <p:sp>
        <p:nvSpPr>
          <p:cNvPr id="33" name="TextBox 32"/>
          <p:cNvSpPr txBox="1"/>
          <p:nvPr/>
        </p:nvSpPr>
        <p:spPr>
          <a:xfrm flipH="1">
            <a:off x="1541989" y="2580213"/>
            <a:ext cx="220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4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1363551" y="2688422"/>
            <a:ext cx="236650" cy="2077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flipH="1">
            <a:off x="1264705" y="3324286"/>
            <a:ext cx="220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/>
              <a:t>5</a:t>
            </a:r>
            <a:endParaRPr lang="en-US" sz="600" b="1" dirty="0"/>
          </a:p>
        </p:txBody>
      </p:sp>
      <p:sp>
        <p:nvSpPr>
          <p:cNvPr id="37" name="TextBox 36"/>
          <p:cNvSpPr txBox="1"/>
          <p:nvPr/>
        </p:nvSpPr>
        <p:spPr>
          <a:xfrm flipH="1">
            <a:off x="1007536" y="3735977"/>
            <a:ext cx="220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38" name="TextBox 37"/>
          <p:cNvSpPr txBox="1"/>
          <p:nvPr/>
        </p:nvSpPr>
        <p:spPr>
          <a:xfrm flipH="1">
            <a:off x="791976" y="3574848"/>
            <a:ext cx="220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39" name="TextBox 38"/>
          <p:cNvSpPr txBox="1"/>
          <p:nvPr/>
        </p:nvSpPr>
        <p:spPr>
          <a:xfrm flipH="1">
            <a:off x="1212132" y="2908265"/>
            <a:ext cx="3774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12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844896" y="3217617"/>
            <a:ext cx="3143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12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870288" y="3671661"/>
            <a:ext cx="3143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13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90920" y="-2116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</a:t>
            </a:r>
            <a:endParaRPr lang="en-US" sz="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518948" y="51223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3</a:t>
            </a:r>
            <a:endParaRPr lang="en-US" sz="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031185" y="82813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854648" y="935822"/>
            <a:ext cx="236650" cy="2077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776101" y="122396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4</a:t>
            </a:r>
            <a:endParaRPr lang="en-US" sz="6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706237" y="148220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5</a:t>
            </a:r>
            <a:endParaRPr lang="en-US" sz="6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3668125" y="172456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672349" y="187167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3126254" y="163645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13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55953" y="212991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990851" y="302971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7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2876548" y="3127052"/>
            <a:ext cx="196854" cy="1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304909" y="1740442"/>
            <a:ext cx="236650" cy="20776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3126254" y="2872633"/>
            <a:ext cx="89964" cy="220298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676524" y="286861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11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883699" y="433787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11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95454" y="400818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7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857851" y="390420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7</a:t>
            </a:r>
            <a:endParaRPr lang="en-US" sz="600" b="1" dirty="0">
              <a:solidFill>
                <a:srgbClr val="000000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2682879" y="4231952"/>
            <a:ext cx="269616" cy="18237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528905" y="360123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8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H="1" flipV="1">
            <a:off x="4382150" y="3698804"/>
            <a:ext cx="196854" cy="1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442487" y="387905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9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3590920" y="3995477"/>
            <a:ext cx="213744" cy="67400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524170" y="373597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10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3706237" y="3879053"/>
            <a:ext cx="302158" cy="15973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725806" y="3832883"/>
            <a:ext cx="253811" cy="87760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186872" y="208419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14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H="1" flipV="1">
            <a:off x="3964809" y="2022219"/>
            <a:ext cx="290859" cy="149018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23728" y="5601086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4</a:t>
            </a:r>
            <a:endParaRPr lang="en-US" sz="8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391102" y="6930710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5</a:t>
            </a:r>
            <a:endParaRPr lang="en-US" sz="8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928360" y="4928663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2</a:t>
            </a:r>
            <a:endParaRPr lang="en-US" sz="8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408812" y="6037111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12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236681" y="5821667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12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76044" y="6249153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14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79397" y="7564508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7</a:t>
            </a:r>
            <a:endParaRPr lang="en-US" sz="8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1445059" y="7347638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8</a:t>
            </a:r>
            <a:endParaRPr lang="en-US" sz="8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1627500" y="8399005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9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H="1" flipV="1">
            <a:off x="1407181" y="8316518"/>
            <a:ext cx="269616" cy="18237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871879" y="8183561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10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 flipV="1">
            <a:off x="1745928" y="8112211"/>
            <a:ext cx="190157" cy="107722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1516399" y="8133616"/>
            <a:ext cx="426820" cy="107722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3198690" y="4893225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2</a:t>
            </a:r>
            <a:endParaRPr lang="en-US" sz="800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3158472" y="5345295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4</a:t>
            </a:r>
            <a:endParaRPr lang="en-US" sz="8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3617117" y="6039912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5</a:t>
            </a:r>
            <a:endParaRPr lang="en-US" sz="8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3040140" y="6563316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5</a:t>
            </a:r>
            <a:endParaRPr lang="en-US" sz="800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647992" y="6396170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6</a:t>
            </a:r>
            <a:endParaRPr lang="en-US" sz="800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3448642" y="6876765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6</a:t>
            </a:r>
            <a:endParaRPr lang="en-US" sz="800" b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4207776" y="6856769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13</a:t>
            </a:r>
            <a:endParaRPr lang="en-US" sz="800" b="1" dirty="0">
              <a:solidFill>
                <a:srgbClr val="FFFFFF"/>
              </a:solidFill>
            </a:endParaRPr>
          </a:p>
        </p:txBody>
      </p:sp>
      <p:cxnSp>
        <p:nvCxnSpPr>
          <p:cNvPr id="109" name="Straight Arrow Connector 108"/>
          <p:cNvCxnSpPr/>
          <p:nvPr/>
        </p:nvCxnSpPr>
        <p:spPr>
          <a:xfrm flipH="1" flipV="1">
            <a:off x="3969929" y="6930711"/>
            <a:ext cx="285739" cy="4874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3536836" y="7257485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7</a:t>
            </a:r>
            <a:endParaRPr lang="en-US" sz="8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3239778" y="7716689"/>
            <a:ext cx="279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7</a:t>
            </a:r>
            <a:endParaRPr lang="en-US" sz="8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2379533" y="7789045"/>
            <a:ext cx="279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8</a:t>
            </a:r>
            <a:endParaRPr lang="en-US" sz="800" b="1" dirty="0">
              <a:solidFill>
                <a:srgbClr val="FFFFFF"/>
              </a:solidFill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2565450" y="7929670"/>
            <a:ext cx="285739" cy="10858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2658703" y="8241338"/>
            <a:ext cx="285739" cy="108583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2415203" y="8098415"/>
            <a:ext cx="367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10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140217" y="8356195"/>
            <a:ext cx="279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9</a:t>
            </a:r>
            <a:endParaRPr lang="en-US" sz="800" b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5691192" y="4902228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2</a:t>
            </a:r>
            <a:endParaRPr lang="en-US" sz="800" b="1" dirty="0"/>
          </a:p>
        </p:txBody>
      </p:sp>
      <p:sp>
        <p:nvSpPr>
          <p:cNvPr id="120" name="TextBox 119"/>
          <p:cNvSpPr txBox="1"/>
          <p:nvPr/>
        </p:nvSpPr>
        <p:spPr>
          <a:xfrm>
            <a:off x="5823791" y="5493364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4</a:t>
            </a:r>
            <a:endParaRPr lang="en-US" sz="800" b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6068933" y="6316454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5</a:t>
            </a:r>
            <a:endParaRPr lang="en-US" sz="800" b="1" dirty="0"/>
          </a:p>
        </p:txBody>
      </p:sp>
      <p:sp>
        <p:nvSpPr>
          <p:cNvPr id="122" name="TextBox 121"/>
          <p:cNvSpPr txBox="1"/>
          <p:nvPr/>
        </p:nvSpPr>
        <p:spPr>
          <a:xfrm>
            <a:off x="5454529" y="6661321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6</a:t>
            </a:r>
            <a:endParaRPr lang="en-US" sz="800" b="1" dirty="0"/>
          </a:p>
        </p:txBody>
      </p:sp>
      <p:sp>
        <p:nvSpPr>
          <p:cNvPr id="123" name="TextBox 122"/>
          <p:cNvSpPr txBox="1"/>
          <p:nvPr/>
        </p:nvSpPr>
        <p:spPr>
          <a:xfrm>
            <a:off x="5497333" y="7316297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6</a:t>
            </a:r>
            <a:endParaRPr lang="en-US" sz="800" b="1" dirty="0"/>
          </a:p>
        </p:txBody>
      </p:sp>
      <p:sp>
        <p:nvSpPr>
          <p:cNvPr id="124" name="TextBox 123"/>
          <p:cNvSpPr txBox="1"/>
          <p:nvPr/>
        </p:nvSpPr>
        <p:spPr>
          <a:xfrm>
            <a:off x="5842351" y="7211837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13</a:t>
            </a:r>
            <a:endParaRPr lang="en-US" sz="800" b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5050477" y="7732692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7</a:t>
            </a:r>
            <a:endParaRPr lang="en-US" sz="800" b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5352691" y="8727022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9</a:t>
            </a:r>
            <a:endParaRPr lang="en-US" sz="800" b="1" dirty="0"/>
          </a:p>
        </p:txBody>
      </p:sp>
      <p:sp>
        <p:nvSpPr>
          <p:cNvPr id="127" name="TextBox 126"/>
          <p:cNvSpPr txBox="1"/>
          <p:nvPr/>
        </p:nvSpPr>
        <p:spPr>
          <a:xfrm>
            <a:off x="4934371" y="8508402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10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932042" y="8553080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10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129" name="Straight Arrow Connector 128"/>
          <p:cNvCxnSpPr/>
          <p:nvPr/>
        </p:nvCxnSpPr>
        <p:spPr>
          <a:xfrm flipH="1" flipV="1">
            <a:off x="5701853" y="8614774"/>
            <a:ext cx="285739" cy="48747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V="1">
            <a:off x="5173094" y="8571640"/>
            <a:ext cx="231497" cy="44484"/>
          </a:xfrm>
          <a:prstGeom prst="straightConnector1">
            <a:avLst/>
          </a:prstGeom>
          <a:ln w="1270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2216979" y="8883126"/>
            <a:ext cx="1460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Liver removed 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932042" y="8908318"/>
            <a:ext cx="1176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Liver removed 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948233" y="4318416"/>
            <a:ext cx="10116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Liver removed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883672" y="4677558"/>
            <a:ext cx="1932266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0214" y="4674689"/>
            <a:ext cx="524377" cy="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44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28107</TotalTime>
  <Words>482</Words>
  <Application>Microsoft Macintosh PowerPoint</Application>
  <PresentationFormat>On-screen Show (4:3)</PresentationFormat>
  <Paragraphs>356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 17</dc:creator>
  <cp:lastModifiedBy>e 17</cp:lastModifiedBy>
  <cp:revision>139</cp:revision>
  <cp:lastPrinted>2019-07-05T22:02:45Z</cp:lastPrinted>
  <dcterms:created xsi:type="dcterms:W3CDTF">2019-06-16T00:38:01Z</dcterms:created>
  <dcterms:modified xsi:type="dcterms:W3CDTF">2020-04-14T05:33:29Z</dcterms:modified>
</cp:coreProperties>
</file>