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165" autoAdjust="0"/>
    <p:restoredTop sz="96749" autoAdjust="0"/>
  </p:normalViewPr>
  <p:slideViewPr>
    <p:cSldViewPr snapToGrid="0" snapToObjects="1">
      <p:cViewPr>
        <p:scale>
          <a:sx n="183" d="100"/>
          <a:sy n="183" d="100"/>
        </p:scale>
        <p:origin x="56" y="50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5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BD0E1-F5E8-5043-8D6F-DCE2A401323C}" type="datetimeFigureOut">
              <a:rPr lang="en-US" smtClean="0"/>
              <a:t>20-04-05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2DB5D-F71D-7D44-9AB4-4DBEFE7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66318" cy="3692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3494" y="152400"/>
            <a:ext cx="2766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Frog</a:t>
            </a:r>
          </a:p>
          <a:p>
            <a:pPr algn="ctr"/>
            <a:r>
              <a:rPr lang="en-CA" dirty="0" smtClean="0"/>
              <a:t>Family </a:t>
            </a:r>
            <a:r>
              <a:rPr lang="en-CA" dirty="0" err="1" smtClean="0"/>
              <a:t>Ranidae</a:t>
            </a:r>
            <a:endParaRPr lang="en-CA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0220"/>
            <a:ext cx="2308914" cy="3391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589" y="4978166"/>
            <a:ext cx="2087382" cy="33915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74041" y="1048207"/>
            <a:ext cx="1944165" cy="35958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Heart (general)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Liver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Gall bladder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Lung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Stomach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Pylorus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Duodenum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Small intestine (general)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Large intestine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Kidney (covered in peritoneum)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Urinary bladder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Spleen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 Mesentery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Fat bodies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Ovary (with eggs)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Oviduct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Testis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Vas deferens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78039" y="748576"/>
            <a:ext cx="3692131" cy="21949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21" y="4980219"/>
            <a:ext cx="2045396" cy="33915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9091" y="3772287"/>
            <a:ext cx="422888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 smtClean="0"/>
              <a:t>Male </a:t>
            </a:r>
            <a:r>
              <a:rPr lang="mr-IN" sz="1000" b="1" dirty="0" smtClean="0"/>
              <a:t>–</a:t>
            </a:r>
            <a:r>
              <a:rPr lang="en-US" sz="1000" b="1" dirty="0" smtClean="0"/>
              <a:t> post-hibernation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Fat bodies are minimal and not obvious.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95150" y="2004775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17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420" y="2120803"/>
            <a:ext cx="239631" cy="80408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91265" y="1976801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5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847607" y="2113839"/>
            <a:ext cx="111831" cy="98663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67415" y="2201211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7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6151" y="267904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8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8457" y="2723239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8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4070" y="1896566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17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7344" y="2052160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17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0818" y="2586715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10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60905" y="267786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9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1688" y="1409997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5</a:t>
            </a:r>
            <a:endParaRPr lang="en-US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11307" y="451147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4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56359" y="2529086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18</a:t>
            </a:r>
            <a:endParaRPr lang="en-US" sz="600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405220" y="2659737"/>
            <a:ext cx="214909" cy="108029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542305" y="2335690"/>
            <a:ext cx="131331" cy="227211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25053" y="3072488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11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4724" y="3305182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11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3647" y="8375234"/>
            <a:ext cx="4765356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 smtClean="0"/>
              <a:t>Female </a:t>
            </a:r>
            <a:r>
              <a:rPr lang="mr-IN" sz="1000" b="1" dirty="0" smtClean="0"/>
              <a:t>–</a:t>
            </a:r>
            <a:r>
              <a:rPr lang="en-US" sz="1000" b="1" dirty="0" smtClean="0"/>
              <a:t> pre-hibernation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Fat bodies are enlarged and obvious. Ovaries are small with immature eggs.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Large intestine is full.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37631" y="6007901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2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538290" y="6159377"/>
            <a:ext cx="194543" cy="330344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86625" y="6117712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2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5980" y="631404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2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55951" y="6013727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4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6185" y="5560264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</a:t>
            </a:r>
            <a:endParaRPr lang="en-US" sz="600" b="1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958710" y="5715800"/>
            <a:ext cx="111832" cy="245493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03387" y="6722774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5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519" y="7679105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6</a:t>
            </a:r>
            <a:endParaRPr lang="en-US" sz="600" b="1" dirty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915651" y="7381022"/>
            <a:ext cx="83834" cy="354577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17753" y="6989147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86621" y="6498714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12</a:t>
            </a: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009276" y="6659129"/>
            <a:ext cx="6032" cy="173897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79169" y="6712091"/>
            <a:ext cx="20680" cy="305158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50671" y="6557898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13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1954" y="6591047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14</a:t>
            </a:r>
            <a:endParaRPr lang="en-US" sz="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567415" y="7017249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14</a:t>
            </a:r>
            <a:endParaRPr lang="en-US" sz="6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018920" y="7443454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9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21920" y="7818826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11</a:t>
            </a:r>
            <a:endParaRPr lang="en-US" sz="600" b="1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1199849" y="7735599"/>
            <a:ext cx="47964" cy="14568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88472" y="7535267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16</a:t>
            </a:r>
            <a:endParaRPr lang="en-US" sz="600" b="1" dirty="0"/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1559731" y="7435314"/>
            <a:ext cx="47964" cy="145682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16950" y="5720199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</a:t>
            </a: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3399475" y="5875735"/>
            <a:ext cx="111832" cy="245493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3416950" y="6007901"/>
            <a:ext cx="223664" cy="245493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563525" y="5878425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3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92261" y="629030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88351" y="6270677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4092189" y="6211479"/>
            <a:ext cx="194543" cy="330344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209850" y="6065829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4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44459" y="6642571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14</a:t>
            </a:r>
            <a:endParaRPr lang="en-US" sz="6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143459" y="6864883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14</a:t>
            </a:r>
            <a:endParaRPr lang="en-US" sz="6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696691" y="7586772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5</a:t>
            </a:r>
            <a:endParaRPr lang="en-US" sz="600" b="1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2856280" y="7575170"/>
            <a:ext cx="223104" cy="981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468333" y="7488707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9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04989" y="7127060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15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3787189" y="7104342"/>
            <a:ext cx="92112" cy="92334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3675150" y="6955900"/>
            <a:ext cx="32045" cy="223594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359084" y="6979782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16</a:t>
            </a:r>
            <a:endParaRPr lang="en-US" sz="600" b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210678" y="7104342"/>
            <a:ext cx="222836" cy="2432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4182384" y="6955900"/>
            <a:ext cx="251130" cy="9365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305118" y="723388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626615" y="6804481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8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99657" y="7842189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11</a:t>
            </a:r>
            <a:endParaRPr lang="en-US" sz="600" b="1" dirty="0"/>
          </a:p>
        </p:txBody>
      </p:sp>
      <p:cxnSp>
        <p:nvCxnSpPr>
          <p:cNvPr id="122" name="Straight Arrow Connector 121"/>
          <p:cNvCxnSpPr/>
          <p:nvPr/>
        </p:nvCxnSpPr>
        <p:spPr>
          <a:xfrm flipH="1" flipV="1">
            <a:off x="3577586" y="7758962"/>
            <a:ext cx="47964" cy="14568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187268" y="7121897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5</a:t>
            </a:r>
            <a:endParaRPr lang="en-US" sz="8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244167" y="7847132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6</a:t>
            </a:r>
            <a:endParaRPr lang="en-US" sz="600" b="1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3365930" y="7628120"/>
            <a:ext cx="23728" cy="266092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757171" y="576588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</a:t>
            </a: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869003" y="5924114"/>
            <a:ext cx="48001" cy="242803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5934479" y="6053590"/>
            <a:ext cx="223664" cy="245493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081054" y="5924114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3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158143" y="6221715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21185" y="6374115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33507" y="6195822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757171" y="661975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8</a:t>
            </a:r>
            <a:endParaRPr lang="en-US" sz="6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5326517" y="7121897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9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626227" y="7249186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14</a:t>
            </a:r>
            <a:endParaRPr lang="en-US" sz="600" b="1" dirty="0"/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6641410" y="7366112"/>
            <a:ext cx="61220" cy="15662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 flipV="1">
            <a:off x="6580190" y="7214230"/>
            <a:ext cx="122440" cy="1098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958205" y="7260267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14</a:t>
            </a:r>
            <a:endParaRPr lang="en-US" sz="6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724761" y="179046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4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251930" y="1691187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4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108408" y="3164821"/>
            <a:ext cx="2626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11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83318" y="6722774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8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89399" y="8920002"/>
            <a:ext cx="1932266" cy="184666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Sabrina Cornish and Carol Wenzel.  2019</a:t>
            </a:r>
            <a:endParaRPr lang="en-US" sz="600" dirty="0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941" y="8917133"/>
            <a:ext cx="524377" cy="1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5" y="0"/>
            <a:ext cx="2361367" cy="347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9534" y="152400"/>
            <a:ext cx="2766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Frog</a:t>
            </a:r>
          </a:p>
          <a:p>
            <a:pPr algn="ctr"/>
            <a:r>
              <a:rPr lang="en-CA" dirty="0" smtClean="0"/>
              <a:t>Family </a:t>
            </a:r>
            <a:r>
              <a:rPr lang="en-CA" dirty="0" err="1" smtClean="0"/>
              <a:t>Ranidae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69934" y="1056212"/>
            <a:ext cx="1944165" cy="34111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Heart (general)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Liver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Gall bladder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Lung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Stomach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Pylorus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Duodenum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Small intestine (general)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Large intestine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Kidney (covered in peritoneum)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Urinary bladder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Pancreas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Spleen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 Mesentery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Fat bodies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Ovary (with eggs)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>
                <a:cs typeface="Cambria"/>
              </a:rPr>
              <a:t>Oviduct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85534"/>
            <a:ext cx="2223163" cy="3031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593" y="4585534"/>
            <a:ext cx="2028056" cy="30319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04" y="4585534"/>
            <a:ext cx="2306387" cy="30523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310" y="-2765"/>
            <a:ext cx="2427664" cy="3479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600" y="2352081"/>
            <a:ext cx="873919" cy="11274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3539" y="3544019"/>
            <a:ext cx="4228880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 smtClean="0"/>
              <a:t>Female </a:t>
            </a:r>
            <a:r>
              <a:rPr lang="mr-IN" sz="1000" b="1" dirty="0" smtClean="0"/>
              <a:t>–</a:t>
            </a:r>
            <a:r>
              <a:rPr lang="en-US" sz="1000" b="1" dirty="0" smtClean="0"/>
              <a:t> post-hibernation, start of breeding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Fat bodies are small.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The ovaries are enlarged, and eggs are maturing.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Large intestine is full.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-108625" y="7683273"/>
            <a:ext cx="2472335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 smtClean="0"/>
              <a:t>Female </a:t>
            </a:r>
            <a:r>
              <a:rPr lang="mr-IN" sz="1000" b="1" dirty="0" smtClean="0"/>
              <a:t>–</a:t>
            </a:r>
            <a:r>
              <a:rPr lang="en-US" sz="1000" b="1" dirty="0" smtClean="0"/>
              <a:t> post-hibernation, </a:t>
            </a:r>
          </a:p>
          <a:p>
            <a:pPr algn="ctr">
              <a:lnSpc>
                <a:spcPct val="120000"/>
              </a:lnSpc>
            </a:pPr>
            <a:r>
              <a:rPr lang="en-US" sz="1000" b="1" dirty="0" smtClean="0"/>
              <a:t>start of breeding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Fat bodies are small.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The ovaries are enlarged, 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and eggs are maturing.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Large intestine is full.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2497979" y="7730512"/>
            <a:ext cx="4228880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 smtClean="0"/>
              <a:t>Female </a:t>
            </a:r>
            <a:r>
              <a:rPr lang="mr-IN" sz="1000" b="1" dirty="0" smtClean="0"/>
              <a:t>–</a:t>
            </a:r>
            <a:r>
              <a:rPr lang="en-US" sz="1000" b="1" dirty="0" smtClean="0"/>
              <a:t> mature, breeding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Fat bodies are small.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The ovaries and eggs fill most of the abdominal cavity.</a:t>
            </a:r>
          </a:p>
          <a:p>
            <a:pPr algn="ctr">
              <a:lnSpc>
                <a:spcPct val="120000"/>
              </a:lnSpc>
            </a:pPr>
            <a:r>
              <a:rPr lang="en-US" sz="1000" dirty="0" smtClean="0"/>
              <a:t>Large intestine is not full.</a:t>
            </a:r>
            <a:endParaRPr lang="en-US" sz="10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79600" y="2352081"/>
            <a:ext cx="0" cy="1127719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53519" y="2352081"/>
            <a:ext cx="0" cy="1127719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67950" y="2352081"/>
            <a:ext cx="885569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66674" y="811691"/>
            <a:ext cx="123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358680" y="953934"/>
            <a:ext cx="155508" cy="204556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148230" y="732318"/>
            <a:ext cx="123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3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1155037" y="882424"/>
            <a:ext cx="67753" cy="309848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34106" y="1099939"/>
            <a:ext cx="123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6173" y="994859"/>
            <a:ext cx="123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97080" y="1566283"/>
            <a:ext cx="123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23065" y="1366962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4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25583" y="2223494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51841" y="2272627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2082" y="1240069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7709" y="2109561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43706" y="2201894"/>
            <a:ext cx="3141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16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5745" y="1688856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295" y="2225509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17</a:t>
            </a:r>
            <a:endParaRPr lang="en-US" sz="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650786" y="255732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17</a:t>
            </a:r>
            <a:endParaRPr lang="en-US" sz="600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67822" y="2352081"/>
            <a:ext cx="204850" cy="12318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650107" y="2690146"/>
            <a:ext cx="103101" cy="8750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86906" y="3150347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11</a:t>
            </a:r>
            <a:endParaRPr lang="en-US" sz="600" b="1" dirty="0"/>
          </a:p>
        </p:txBody>
      </p:sp>
      <p:cxnSp>
        <p:nvCxnSpPr>
          <p:cNvPr id="86" name="Straight Arrow Connector 85"/>
          <p:cNvCxnSpPr/>
          <p:nvPr/>
        </p:nvCxnSpPr>
        <p:spPr>
          <a:xfrm flipH="1" flipV="1">
            <a:off x="1043706" y="3028795"/>
            <a:ext cx="151320" cy="1739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223162" y="2488200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967190" y="3236844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6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103107" y="3202779"/>
            <a:ext cx="37975" cy="100478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236443" y="2764689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405227" y="3054286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75908" y="2962382"/>
            <a:ext cx="3257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12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2264555" y="3004047"/>
            <a:ext cx="91687" cy="50239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600441" y="2819667"/>
            <a:ext cx="2722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16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22648" y="871546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23427" y="692498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609081" y="1574923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6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743856" y="1384242"/>
            <a:ext cx="61622" cy="231456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018390" y="1240069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971033" y="1750949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8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20951" y="2290597"/>
            <a:ext cx="20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338232" y="1870409"/>
            <a:ext cx="254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14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00226" y="1480895"/>
            <a:ext cx="254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13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3775384" y="1626764"/>
            <a:ext cx="203639" cy="200524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057554" y="1781189"/>
            <a:ext cx="254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16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29610" y="2666933"/>
            <a:ext cx="254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17</a:t>
            </a:r>
            <a:endParaRPr lang="en-US" sz="600" b="1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 flipV="1">
            <a:off x="4392623" y="2662608"/>
            <a:ext cx="219796" cy="92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301005" y="2913081"/>
            <a:ext cx="254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17</a:t>
            </a:r>
            <a:endParaRPr lang="en-US" sz="600" b="1" dirty="0"/>
          </a:p>
        </p:txBody>
      </p:sp>
      <p:cxnSp>
        <p:nvCxnSpPr>
          <p:cNvPr id="121" name="Straight Arrow Connector 120"/>
          <p:cNvCxnSpPr/>
          <p:nvPr/>
        </p:nvCxnSpPr>
        <p:spPr>
          <a:xfrm flipH="1" flipV="1">
            <a:off x="3274502" y="2715779"/>
            <a:ext cx="127459" cy="249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264710" y="1870409"/>
            <a:ext cx="2819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13</a:t>
            </a:r>
            <a:endParaRPr lang="en-US" sz="600" b="1" dirty="0">
              <a:solidFill>
                <a:srgbClr val="000000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1133437" y="1974495"/>
            <a:ext cx="193497" cy="34636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480596" y="2578961"/>
            <a:ext cx="2722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13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H="1">
            <a:off x="2557238" y="2733387"/>
            <a:ext cx="37881" cy="109572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313320" y="5161316"/>
            <a:ext cx="282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1</a:t>
            </a:r>
            <a:endParaRPr lang="en-US" sz="800" b="1" dirty="0"/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1436038" y="5336485"/>
            <a:ext cx="0" cy="18708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107371" y="5153145"/>
            <a:ext cx="282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</a:rPr>
              <a:t>3</a:t>
            </a:r>
            <a:endParaRPr lang="en-US" sz="800" b="1" dirty="0">
              <a:solidFill>
                <a:srgbClr val="000000"/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222790" y="5342912"/>
            <a:ext cx="0" cy="18708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850563" y="5487574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106643" y="5627014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54022" y="5958155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4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04302" y="5958155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5</a:t>
            </a:r>
            <a:endParaRPr lang="en-US" sz="6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47598" y="5773489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7</a:t>
            </a:r>
            <a:endParaRPr lang="en-US" sz="6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-27392" y="6160101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6</a:t>
            </a: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118209" y="6135811"/>
            <a:ext cx="76173" cy="10042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864218" y="648638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17</a:t>
            </a:r>
            <a:endParaRPr lang="en-US" sz="600" b="1" dirty="0"/>
          </a:p>
        </p:txBody>
      </p:sp>
      <p:cxnSp>
        <p:nvCxnSpPr>
          <p:cNvPr id="151" name="Straight Arrow Connector 150"/>
          <p:cNvCxnSpPr/>
          <p:nvPr/>
        </p:nvCxnSpPr>
        <p:spPr>
          <a:xfrm flipH="1">
            <a:off x="1833978" y="6636486"/>
            <a:ext cx="133624" cy="14996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774884" y="648206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16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752112" y="6330169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10</a:t>
            </a:r>
            <a:endParaRPr lang="en-US" sz="600" b="1" dirty="0"/>
          </a:p>
        </p:txBody>
      </p:sp>
      <p:cxnSp>
        <p:nvCxnSpPr>
          <p:cNvPr id="157" name="Straight Arrow Connector 156"/>
          <p:cNvCxnSpPr/>
          <p:nvPr/>
        </p:nvCxnSpPr>
        <p:spPr>
          <a:xfrm flipH="1">
            <a:off x="1399266" y="6437100"/>
            <a:ext cx="425836" cy="11994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1168029" y="5882095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15</a:t>
            </a:r>
            <a:endParaRPr lang="en-US" sz="600" b="1" dirty="0"/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1297080" y="6027775"/>
            <a:ext cx="0" cy="316992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1124260" y="6897229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9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544962" y="7356192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11</a:t>
            </a:r>
            <a:endParaRPr lang="en-US" sz="600" b="1" dirty="0">
              <a:solidFill>
                <a:srgbClr val="000000"/>
              </a:solidFill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flipH="1" flipV="1">
            <a:off x="1393609" y="7249261"/>
            <a:ext cx="234892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3401961" y="5829192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63897" y="6043054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645576" y="5333793"/>
            <a:ext cx="282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2772280" y="5508969"/>
            <a:ext cx="84282" cy="274265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225857" y="5161316"/>
            <a:ext cx="282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1</a:t>
            </a:r>
            <a:endParaRPr lang="en-US" sz="800" b="1" dirty="0">
              <a:solidFill>
                <a:schemeClr val="bg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3374458" y="5347564"/>
            <a:ext cx="73259" cy="146807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3780630" y="6200562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16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644152" y="6880228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16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062986" y="6940295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16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853519" y="643710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5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595855" y="658950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7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626137" y="721532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6</a:t>
            </a: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flipV="1">
            <a:off x="2767439" y="7027883"/>
            <a:ext cx="61277" cy="231231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3279352" y="645182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8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179649" y="6763612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8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397740" y="678463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9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617622" y="7374558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11</a:t>
            </a:r>
            <a:endParaRPr lang="en-US" sz="600" b="1" dirty="0"/>
          </a:p>
        </p:txBody>
      </p:sp>
      <p:cxnSp>
        <p:nvCxnSpPr>
          <p:cNvPr id="191" name="Straight Arrow Connector 190"/>
          <p:cNvCxnSpPr/>
          <p:nvPr/>
        </p:nvCxnSpPr>
        <p:spPr>
          <a:xfrm flipH="1" flipV="1">
            <a:off x="3590156" y="7295610"/>
            <a:ext cx="124974" cy="11544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2906229" y="5543412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745081" y="5523567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4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167316" y="6345663"/>
            <a:ext cx="282604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17</a:t>
            </a:r>
            <a:endParaRPr lang="en-US" sz="600" b="1" dirty="0">
              <a:solidFill>
                <a:srgbClr val="000000"/>
              </a:solidFill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 flipH="1">
            <a:off x="4214170" y="6498179"/>
            <a:ext cx="50360" cy="16419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6233051" y="5990033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4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005921" y="5628827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2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195695" y="5197666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1</a:t>
            </a:r>
            <a:endParaRPr lang="en-US" sz="600" b="1" dirty="0">
              <a:solidFill>
                <a:srgbClr val="000000"/>
              </a:solidFill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 flipH="1">
            <a:off x="6150867" y="5365804"/>
            <a:ext cx="124974" cy="16419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389693" y="5528784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5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942287" y="5921525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5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090745" y="6636486"/>
            <a:ext cx="282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16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903460" y="6399289"/>
            <a:ext cx="282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16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303508" y="6082366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7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5215920" y="6712563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8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5890160" y="6946936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8</a:t>
            </a: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415904" y="718636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9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178317" y="733876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17</a:t>
            </a:r>
            <a:endParaRPr lang="en-US" sz="600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5023525" y="7370790"/>
            <a:ext cx="282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17</a:t>
            </a:r>
            <a:endParaRPr lang="en-US" sz="6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5934988" y="6218810"/>
            <a:ext cx="4310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</a:rPr>
              <a:t>13, 14</a:t>
            </a:r>
            <a:endParaRPr lang="en-US" sz="600" b="1" dirty="0">
              <a:solidFill>
                <a:srgbClr val="000000"/>
              </a:solidFill>
            </a:endParaRPr>
          </a:p>
        </p:txBody>
      </p:sp>
      <p:cxnSp>
        <p:nvCxnSpPr>
          <p:cNvPr id="221" name="Straight Arrow Connector 220"/>
          <p:cNvCxnSpPr/>
          <p:nvPr/>
        </p:nvCxnSpPr>
        <p:spPr>
          <a:xfrm flipH="1">
            <a:off x="5714843" y="6335015"/>
            <a:ext cx="281016" cy="58291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3" name="Picture 2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23376" y="4716712"/>
            <a:ext cx="1079067" cy="816710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4045987" y="5444983"/>
            <a:ext cx="482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Egg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255810" y="4564639"/>
            <a:ext cx="6564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Animal pole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257318" y="5357349"/>
            <a:ext cx="6564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Vegetal pole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237" name="Straight Connector 236"/>
          <p:cNvCxnSpPr/>
          <p:nvPr/>
        </p:nvCxnSpPr>
        <p:spPr>
          <a:xfrm flipH="1">
            <a:off x="4966508" y="4573651"/>
            <a:ext cx="6320" cy="1108103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4154554" y="5653690"/>
            <a:ext cx="811526" cy="14211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4148682" y="4579053"/>
            <a:ext cx="6320" cy="1086708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889399" y="8920002"/>
            <a:ext cx="1932266" cy="184666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Sabrina Cornish and Carol Wenzel.  2019</a:t>
            </a:r>
            <a:endParaRPr lang="en-US" sz="600" dirty="0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5941" y="8917133"/>
            <a:ext cx="524377" cy="1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15718</TotalTime>
  <Words>364</Words>
  <Application>Microsoft Macintosh PowerPoint</Application>
  <PresentationFormat>On-screen Show (4:3)</PresentationFormat>
  <Paragraphs>200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17</dc:creator>
  <cp:lastModifiedBy>e 17</cp:lastModifiedBy>
  <cp:revision>83</cp:revision>
  <cp:lastPrinted>2019-06-17T22:07:24Z</cp:lastPrinted>
  <dcterms:created xsi:type="dcterms:W3CDTF">2019-06-08T00:18:00Z</dcterms:created>
  <dcterms:modified xsi:type="dcterms:W3CDTF">2020-04-06T19:14:28Z</dcterms:modified>
</cp:coreProperties>
</file>